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260" r:id="rId3"/>
    <p:sldId id="269" r:id="rId4"/>
    <p:sldId id="270" r:id="rId5"/>
    <p:sldId id="257" r:id="rId6"/>
    <p:sldId id="258" r:id="rId7"/>
    <p:sldId id="303" r:id="rId8"/>
    <p:sldId id="261" r:id="rId9"/>
    <p:sldId id="304" r:id="rId10"/>
    <p:sldId id="290" r:id="rId11"/>
    <p:sldId id="302" r:id="rId12"/>
    <p:sldId id="264" r:id="rId13"/>
    <p:sldId id="263" r:id="rId14"/>
    <p:sldId id="289" r:id="rId15"/>
    <p:sldId id="305" r:id="rId16"/>
    <p:sldId id="266" r:id="rId17"/>
    <p:sldId id="265" r:id="rId18"/>
    <p:sldId id="267" r:id="rId19"/>
    <p:sldId id="268" r:id="rId20"/>
    <p:sldId id="311" r:id="rId21"/>
    <p:sldId id="293" r:id="rId22"/>
    <p:sldId id="296" r:id="rId23"/>
    <p:sldId id="295" r:id="rId24"/>
    <p:sldId id="272" r:id="rId25"/>
    <p:sldId id="285" r:id="rId26"/>
    <p:sldId id="287" r:id="rId27"/>
    <p:sldId id="297" r:id="rId28"/>
    <p:sldId id="274" r:id="rId29"/>
    <p:sldId id="300" r:id="rId30"/>
    <p:sldId id="299" r:id="rId31"/>
    <p:sldId id="306" r:id="rId32"/>
    <p:sldId id="308" r:id="rId33"/>
    <p:sldId id="275" r:id="rId34"/>
    <p:sldId id="280" r:id="rId35"/>
    <p:sldId id="288" r:id="rId36"/>
    <p:sldId id="298" r:id="rId37"/>
    <p:sldId id="283" r:id="rId38"/>
    <p:sldId id="276" r:id="rId39"/>
    <p:sldId id="278" r:id="rId40"/>
    <p:sldId id="279" r:id="rId41"/>
    <p:sldId id="307" r:id="rId42"/>
    <p:sldId id="2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E9D1F7"/>
    <a:srgbClr val="CCCCFF"/>
    <a:srgbClr val="FBD6EA"/>
    <a:srgbClr val="001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2"/>
    <p:restoredTop sz="91330"/>
  </p:normalViewPr>
  <p:slideViewPr>
    <p:cSldViewPr snapToGrid="0" snapToObjects="1">
      <p:cViewPr varScale="1">
        <p:scale>
          <a:sx n="91" d="100"/>
          <a:sy n="91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4EAF4-8C2B-804E-A5E4-A7D635972458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693F2-C58B-EF4B-B6EF-ED4499FA9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3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1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2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3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9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6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1831-65B3-9444-98BB-875E30C7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73658-9C2F-D74A-BCD6-7BB0EAF2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FA73F-C4BC-AD47-AB0E-FB14CEA6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6764F-5E7E-CA4C-8587-25D06DDAEFE3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463E7-D3BC-6E41-8D4F-FDE749FE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7DEA5-B4ED-6E47-A2EA-26E54A4F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2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FB53-CBAC-BD49-AB6E-51B87659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6CA82-1A97-734D-8A30-B032F4ECA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3B4D-2258-8E49-923B-22AEE157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E7B19-CC51-7F44-99F7-7A785B15007E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3C76-FDF2-4842-894C-96744FD9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DDEC4-155D-8044-BBF2-6BB2A633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DA1FD-5EB5-8649-917A-EEE29EDDF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85FD4-9DB2-9540-AC97-66409125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3D777-100B-A548-9DFF-548D57CC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C93F-B4E8-9543-BE5A-983565273CC2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F33C-F354-4341-AEE0-753222B4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7FFF1-83F9-1940-8013-B8E6AF70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6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4F39-E6BB-BF4B-894C-D3AF7572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33EEE-BC4F-A448-8140-D4F63B16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7799E-4B50-1D4A-9B2D-48490800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ACF93-FFD8-304E-AC3D-EE5098C973C3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C0477-B86C-954A-B836-B6A59397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E29C-8626-5F49-92F7-7E968F3F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56B4-6868-6D4A-943C-9BAD4A6F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1467-8C96-9541-84FD-0868F0B0F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C40A8-8308-1D45-BD3A-053E47C6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5DF5A-FBA1-C84A-9C05-94BEF435F97D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7A7B-C3FA-8F4D-87BC-1ADC0572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34401-7292-8246-A00D-E661D01B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C701-D026-D64C-AEEC-8CE4E2BB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955A-A9F5-CB45-AD3A-EF83567DC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3D226-8BB9-664A-8F9D-86BBB4A9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3BEF1-8F1D-6143-BD25-838CA54C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2C3E-98C7-004F-8408-18388677E103}" type="datetime1">
              <a:rPr lang="en-CA" smtClean="0"/>
              <a:t>2019-07-16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8529A-8BEF-B843-AE10-EB5B9614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C05C7-8053-0743-A70A-6A4F5201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2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2A3BE-D276-8543-B852-29766B71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909D2-88FC-4941-8E16-34723544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BAA27-92BD-0640-A05C-D54564B41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75C44-2CF1-8641-BE09-312708C72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BCEA0-1B97-9246-A60A-A39E5C3A0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06EF2-C545-7E43-BEB2-F4A49917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2D1AA-CA3B-9A42-98F0-92CF58F4C9AA}" type="datetime1">
              <a:rPr lang="en-CA" smtClean="0"/>
              <a:t>2019-07-16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DA52B-970C-034B-BF44-38E98A95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2B577-DE13-B84E-8CF6-077315E7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C43-7EDA-7F41-891A-F8010FC4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6CBF0-7B16-F44C-AFBB-810CDE1B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4FAA-4604-1D47-94B0-5F3AD3DD2593}" type="datetime1">
              <a:rPr lang="en-CA" smtClean="0"/>
              <a:t>2019-07-16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B6DDD-9D26-A140-BA3C-0C8FD270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6E12E-8565-334A-8365-B077BE1B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63617-81DD-2647-8968-7F32A201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BC22-2FEB-C347-AC56-1379A12D655A}" type="datetime1">
              <a:rPr lang="en-CA" smtClean="0"/>
              <a:t>2019-07-16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2AAD6-7971-A44D-A02C-36600036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13391-713C-C44E-B792-A856DC1B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4A4A-6873-C449-A0A4-7DFE0D84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9860-EB7D-2B43-A05C-5332BE71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D6399-2FB8-FF4F-94A4-83DAD19B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D9F6C-62FB-764A-AE6D-B0100B20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BBB5-8DC3-C04A-8F2E-430CA1F770D3}" type="datetime1">
              <a:rPr lang="en-CA" smtClean="0"/>
              <a:t>2019-07-16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815CC-B15C-0B45-841D-12C0C6BB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36ED2-4735-6D44-B8C2-C66A24C5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31A6-81BE-6441-B2C7-76413FB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2A026-22D0-1D4C-87AF-5762093F0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BBF5-246B-FE47-ADBB-F5CF98B8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A7-881B-534D-8498-0FCAAB9A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92A6-10BF-5949-9D5E-D2EB3BB41449}" type="datetime1">
              <a:rPr lang="en-CA" smtClean="0"/>
              <a:t>2019-07-16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02C47-1C30-BB49-B441-DDC8B95B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FDF1-7A33-EE4C-810A-A095423F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E80F4-0444-9444-9EF1-66562E1B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1C64F-567A-7442-A7AE-0CEC7EDD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C822-5DB1-C349-AE02-0CE013B2A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A1D82-7B66-E447-ABCE-E9751794745B}" type="datetime1">
              <a:rPr lang="en-CA" smtClean="0"/>
              <a:t>2019-07-16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4366-507F-D94B-850B-923551EDF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B379-C495-094C-9AAC-569698E3D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1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z5UKystdZ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JQ3hYko51Y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cmu.edu/~aharley/vis/" TargetMode="External"/><Relationship Id="rId3" Type="http://schemas.openxmlformats.org/officeDocument/2006/relationships/image" Target="../media/image23.jpeg"/><Relationship Id="rId7" Type="http://schemas.openxmlformats.org/officeDocument/2006/relationships/hyperlink" Target="https://cs.stanford.edu/people/karpathy/convnetjs/demo/cifar10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stanford.edu/people/karpathy/convnetjs/demo/mnist.html" TargetMode="External"/><Relationship Id="rId5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painting.com/assets/" TargetMode="External"/><Relationship Id="rId2" Type="http://schemas.openxmlformats.org/officeDocument/2006/relationships/hyperlink" Target="https://www.instagram.com/deepdreamgenera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imgur.com/gallery/vaNahK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stechnica.com/gaming/2016/06/an-ai-wrote-this-movie-and-its-strangely-mov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arpathy.github.io/2015/05/21/rnn-effectivenes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6/augmented-rnns/#attentional-interfac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aiva.ai/creations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zwSe0rHaIfc" TargetMode="External"/><Relationship Id="rId5" Type="http://schemas.openxmlformats.org/officeDocument/2006/relationships/hyperlink" Target="https://www.youtube.com/watch?v=kSLJriaOumA" TargetMode="External"/><Relationship Id="rId4" Type="http://schemas.openxmlformats.org/officeDocument/2006/relationships/hyperlink" Target="https://www.youtube.com/watch?v=d7OXb2sqoec" TargetMode="External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ea4kZq0oFQ" TargetMode="External"/><Relationship Id="rId5" Type="http://schemas.openxmlformats.org/officeDocument/2006/relationships/hyperlink" Target="https://www.youtube.com/watch?v=WSoR42TnWJM" TargetMode="External"/><Relationship Id="rId4" Type="http://schemas.openxmlformats.org/officeDocument/2006/relationships/hyperlink" Target="https://www.youtube.com/watch?v=iHv6Q9ychn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jwzg9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NHpsC5ng_E&amp;list=PLF206E906175C7E07" TargetMode="External"/><Relationship Id="rId2" Type="http://schemas.openxmlformats.org/officeDocument/2006/relationships/hyperlink" Target="https://www.youtube.com/watch?v=bsyjSW46TD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aif/python-pattern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hrNgXJ__n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7DD3F227-0B82-4DA2-96AB-406CC7D1F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0A7608-824D-4328-8DB4-885C429A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sky, indoor, cake&#10;&#10;Description automatically generated">
            <a:extLst>
              <a:ext uri="{FF2B5EF4-FFF2-40B4-BE49-F238E27FC236}">
                <a16:creationId xmlns:a16="http://schemas.microsoft.com/office/drawing/2014/main" id="{0498F320-B3CA-F24D-835B-6A8E35CE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1087-2072-304E-B0ED-A1DAF9C2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pPr algn="l"/>
            <a:r>
              <a:rPr lang="en-US" sz="4800" dirty="0"/>
              <a:t>The Art of </a:t>
            </a:r>
            <a:br>
              <a:rPr lang="en-US" sz="4800" dirty="0"/>
            </a:br>
            <a:r>
              <a:rPr lang="en-US" sz="4800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9AEDA-F0A5-EC43-8F37-48CD0CAFB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988741"/>
            <a:ext cx="2357553" cy="488051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Ali Pesaranghader</a:t>
            </a:r>
          </a:p>
          <a:p>
            <a:pPr algn="r"/>
            <a:r>
              <a:rPr lang="en-US" dirty="0"/>
              <a:t>AI Research </a:t>
            </a:r>
            <a:br>
              <a:rPr lang="en-US" dirty="0"/>
            </a:br>
            <a:r>
              <a:rPr lang="en-US" dirty="0"/>
              <a:t>and Data Science</a:t>
            </a:r>
          </a:p>
          <a:p>
            <a:pPr algn="r"/>
            <a:r>
              <a:rPr lang="en-US" dirty="0"/>
              <a:t>CIBC</a:t>
            </a:r>
          </a:p>
          <a:p>
            <a:pPr algn="r"/>
            <a:r>
              <a:rPr lang="en-US" dirty="0"/>
              <a:t>July 19, 2019</a:t>
            </a:r>
          </a:p>
        </p:txBody>
      </p:sp>
    </p:spTree>
    <p:extLst>
      <p:ext uri="{BB962C8B-B14F-4D97-AF65-F5344CB8AC3E}">
        <p14:creationId xmlns:p14="http://schemas.microsoft.com/office/powerpoint/2010/main" val="412989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0F22-7848-E344-93A4-3FBC2A5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Space and </a:t>
            </a:r>
            <a:r>
              <a:rPr lang="en-US" dirty="0" err="1"/>
              <a:t>ℇ</a:t>
            </a:r>
            <a:r>
              <a:rPr lang="en-US" dirty="0"/>
              <a:t>-exhausted Version Space</a:t>
            </a:r>
          </a:p>
        </p:txBody>
      </p:sp>
      <p:pic>
        <p:nvPicPr>
          <p:cNvPr id="25" name="Content Placeholder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B64CE1-E880-6046-9B17-577F8800FE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102970"/>
            <a:ext cx="5183188" cy="821099"/>
          </a:xfrm>
        </p:spPr>
      </p:pic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2A82C7-8BEB-DA41-96DC-9109BBCB53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102970"/>
            <a:ext cx="5157787" cy="366488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F155-CEDF-A84D-A0B4-F25CA3F8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0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0BF4-B004-264A-BCEB-2B3AD2ED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Occam’s Razor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01B8A7-D53B-244E-A212-90CA5D7C1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Occam’s razor is a classical inductive bias, such that:</a:t>
            </a:r>
          </a:p>
          <a:p>
            <a:r>
              <a:rPr lang="en-CA" dirty="0"/>
              <a:t>The </a:t>
            </a:r>
            <a:r>
              <a:rPr lang="en-CA" b="1" i="1" dirty="0">
                <a:solidFill>
                  <a:srgbClr val="7030A0"/>
                </a:solidFill>
              </a:rPr>
              <a:t>simplest</a:t>
            </a:r>
            <a:r>
              <a:rPr lang="en-CA" dirty="0"/>
              <a:t> </a:t>
            </a:r>
            <a:r>
              <a:rPr lang="en-CA" b="1" i="1" dirty="0"/>
              <a:t>consistent</a:t>
            </a:r>
            <a:r>
              <a:rPr lang="en-CA" dirty="0"/>
              <a:t> hypothesis about the target function is actually the best.</a:t>
            </a:r>
          </a:p>
          <a:p>
            <a:r>
              <a:rPr lang="en-US" dirty="0"/>
              <a:t>Recall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computational complexity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and resources available to learners: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Data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27" name="Content Placeholder 22" descr="A person riding a horse&#10;&#10;Description automatically generated">
            <a:extLst>
              <a:ext uri="{FF2B5EF4-FFF2-40B4-BE49-F238E27FC236}">
                <a16:creationId xmlns:a16="http://schemas.microsoft.com/office/drawing/2014/main" id="{54CA47A0-0A6F-4160-87F3-97627B779E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</a:blip>
          <a:srcRect t="161" r="-8" b="-8"/>
          <a:stretch/>
        </p:blipFill>
        <p:spPr>
          <a:xfrm>
            <a:off x="7047174" y="1825625"/>
            <a:ext cx="3776770" cy="37706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839DEE-B31B-4189-B434-AC32EC5AF198}"/>
              </a:ext>
            </a:extLst>
          </p:cNvPr>
          <p:cNvSpPr txBox="1"/>
          <p:nvPr/>
        </p:nvSpPr>
        <p:spPr>
          <a:xfrm>
            <a:off x="6559748" y="5870069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Viga" panose="020B0800030000020004" pitchFamily="34" charset="0"/>
              </a:rPr>
              <a:t>Achilles vs. </a:t>
            </a:r>
            <a:r>
              <a:rPr lang="en-US" sz="1100" dirty="0" err="1">
                <a:latin typeface="Viga" panose="020B0800030000020004" pitchFamily="34" charset="0"/>
              </a:rPr>
              <a:t>Boagrius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US" sz="1100" dirty="0">
                <a:latin typeface="Viga" panose="020B0800030000020004" pitchFamily="34" charset="0"/>
                <a:hlinkClick r:id="rId3"/>
              </a:rPr>
              <a:t>https://www.youtube.com/watch?v=_z5UKystdZg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6D64D-70DB-5F4B-8385-91EE38CB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9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13FB-EF2F-5B47-B1EA-D728844B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7E7C-EE97-1245-8AE5-154F03BF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training examples are needed for a learner to create a </a:t>
            </a:r>
            <a:r>
              <a:rPr lang="en-US" b="1" i="1" dirty="0"/>
              <a:t>successful</a:t>
            </a:r>
            <a:r>
              <a:rPr lang="en-US" dirty="0"/>
              <a:t> hypothesis?</a:t>
            </a:r>
          </a:p>
          <a:p>
            <a:endParaRPr lang="en-US" dirty="0"/>
          </a:p>
          <a:p>
            <a:pPr lvl="1"/>
            <a:r>
              <a:rPr lang="en-US" b="1" dirty="0"/>
              <a:t>PAC Learning</a:t>
            </a:r>
            <a:r>
              <a:rPr lang="en-US" dirty="0"/>
              <a:t> – when the hypothesis space is </a:t>
            </a:r>
            <a:r>
              <a:rPr lang="en-US" b="1" i="1" dirty="0"/>
              <a:t>finite</a:t>
            </a:r>
            <a:endParaRPr lang="en-US" dirty="0"/>
          </a:p>
          <a:p>
            <a:pPr lvl="1"/>
            <a:r>
              <a:rPr lang="en-US" b="1" dirty="0"/>
              <a:t>VC Dimension</a:t>
            </a:r>
            <a:r>
              <a:rPr lang="en-US" dirty="0"/>
              <a:t> – when the hypothesis space is </a:t>
            </a:r>
            <a:r>
              <a:rPr lang="en-US" b="1" i="1" dirty="0"/>
              <a:t>infinite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B1EF-F90A-CD4E-B7CA-513967F5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0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A7DF-356A-3648-AC55-040C19E5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 Learning and Haussler Theorem</a:t>
            </a:r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C8FF52-87FF-9046-9256-EF9B8B6B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453" y="1825625"/>
            <a:ext cx="785309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9CEBF-A8F5-A548-BF8E-4E8948E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2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6EC-D114-7B48-A9FE-F3907DD0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199475-F4B9-AA40-B95A-1A7ACBFB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60" y="1825625"/>
            <a:ext cx="873727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BF24B-554E-754A-9FD9-44CCF402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4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6EC-D114-7B48-A9FE-F3907DD0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– Example</a:t>
            </a:r>
          </a:p>
        </p:txBody>
      </p:sp>
      <p:pic>
        <p:nvPicPr>
          <p:cNvPr id="13" name="Content Placeholder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F0116F8A-3699-EA48-9C14-1A222B8113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0300" y="1531144"/>
            <a:ext cx="4851400" cy="166370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33DF06-2320-C04B-AEF6-145F98B63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57800" y="3993278"/>
            <a:ext cx="1676400" cy="16129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243332-FD15-324E-8185-ECA99FE2BC2B}"/>
              </a:ext>
            </a:extLst>
          </p:cNvPr>
          <p:cNvSpPr txBox="1"/>
          <p:nvPr/>
        </p:nvSpPr>
        <p:spPr>
          <a:xfrm>
            <a:off x="2796765" y="3309985"/>
            <a:ext cx="602697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Configuration of 3 Points</a:t>
            </a:r>
          </a:p>
          <a:p>
            <a:pPr algn="ctr"/>
            <a:r>
              <a:rPr lang="en-US" sz="1600" dirty="0"/>
              <a:t>We successfully separate positive and negative points from each other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E97A56-084D-F04C-89A7-EEB567E6E2FA}"/>
              </a:ext>
            </a:extLst>
          </p:cNvPr>
          <p:cNvSpPr txBox="1"/>
          <p:nvPr/>
        </p:nvSpPr>
        <p:spPr>
          <a:xfrm>
            <a:off x="2598345" y="5711093"/>
            <a:ext cx="6423810" cy="584775"/>
          </a:xfrm>
          <a:prstGeom prst="rect">
            <a:avLst/>
          </a:prstGeom>
          <a:solidFill>
            <a:srgbClr val="FBD6E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 shattering of 4 Points</a:t>
            </a:r>
          </a:p>
          <a:p>
            <a:pPr algn="ctr"/>
            <a:r>
              <a:rPr lang="en-US" sz="1600" dirty="0"/>
              <a:t>Where we fail to draw a line to separate positive points from negative 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5D4B2-AF7D-FE46-ABCD-3D2639CF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5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52C9-5170-994E-A9FA-22137199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93F1C48-F909-6E4A-BC41-0692F7865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288" y="1825625"/>
            <a:ext cx="5145424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3235-CB98-E244-94F7-F13EF2066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Complexity:</a:t>
            </a:r>
          </a:p>
          <a:p>
            <a:pPr lvl="1"/>
            <a:r>
              <a:rPr lang="en-CA" dirty="0"/>
              <a:t>A too-flexible model has high variance and low bias, whereas a too-strict model has low variance and high bias.</a:t>
            </a:r>
          </a:p>
          <a:p>
            <a:pPr lvl="1"/>
            <a:r>
              <a:rPr lang="en-CA" dirty="0"/>
              <a:t>Ideally, we want a model with both low-variance error and low-bias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9CFD0-100E-9E42-955E-4004BCD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62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06E11EB-EC69-A148-BB67-8BDE25D2C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147" r="25114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3B501-C8C7-9947-9EEE-3FCA427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No Free Lunch Theorem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D4F183-49DE-45A9-A0A1-0B86569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Every classiﬁcation algorithm has the same error rate, averaged overall possible data-generating distributions.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In other words, in some sense, </a:t>
            </a:r>
            <a:r>
              <a:rPr lang="en-US" sz="1800" b="1" dirty="0">
                <a:solidFill>
                  <a:srgbClr val="0070C0"/>
                </a:solidFill>
              </a:rPr>
              <a:t>no machine learning algorithm is universally any better than any other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So the goal of machine learning research is not to seek a universal learning algorithm or the absolute best learning algorithm, but to </a:t>
            </a:r>
            <a:r>
              <a:rPr lang="en-US" sz="1800" b="1" dirty="0">
                <a:solidFill>
                  <a:srgbClr val="C00000"/>
                </a:solidFill>
              </a:rPr>
              <a:t>understand what kinds of machine learning algorithms perform well on a given data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098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00C6-D613-614A-BA5C-842354A2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785C-0453-0945-9444-D8229FFBC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CA" sz="2400" dirty="0"/>
              <a:t>The curse of dimensionality refers to various phenomena that arise when analyzing and organizing data in high-dimensional spaces that do not occur in low-dimensional settings.</a:t>
            </a:r>
          </a:p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Problem I:</a:t>
            </a:r>
            <a:r>
              <a:rPr lang="en-CA" sz="2400" b="1" dirty="0"/>
              <a:t> </a:t>
            </a:r>
            <a:r>
              <a:rPr lang="en-CA" sz="2400" dirty="0"/>
              <a:t>This sparsity is problematic for any method that requires statistical significance. In order to obtain a statistically sound and reliable result, the </a:t>
            </a:r>
            <a:r>
              <a:rPr lang="en-CA" sz="2400" b="1" dirty="0">
                <a:solidFill>
                  <a:srgbClr val="C00000"/>
                </a:solidFill>
              </a:rPr>
              <a:t>amount of data</a:t>
            </a:r>
            <a:r>
              <a:rPr lang="en-CA" sz="2400" dirty="0"/>
              <a:t> needed to </a:t>
            </a:r>
            <a:r>
              <a:rPr lang="en-CA" sz="2400" b="1" dirty="0"/>
              <a:t>support the result </a:t>
            </a:r>
            <a:r>
              <a:rPr lang="en-CA" sz="2400" dirty="0"/>
              <a:t>often grows exponentially with the dimensionality.</a:t>
            </a:r>
          </a:p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Problem II:</a:t>
            </a:r>
            <a:r>
              <a:rPr lang="en-CA" sz="2400" b="1" dirty="0"/>
              <a:t> </a:t>
            </a:r>
            <a:r>
              <a:rPr lang="en-CA" sz="2400" dirty="0"/>
              <a:t>Organizing and searching data often relies on detecting areas where objects form groups with similar properties. In high dimensional data, however, all </a:t>
            </a:r>
            <a:r>
              <a:rPr lang="en-CA" sz="2400" b="1" dirty="0">
                <a:solidFill>
                  <a:srgbClr val="0070C0"/>
                </a:solidFill>
              </a:rPr>
              <a:t>objects appear to be sparse and dissimilar in many ways</a:t>
            </a:r>
            <a:r>
              <a:rPr lang="en-CA" sz="2400" dirty="0"/>
              <a:t>, which prevents common data organization strategies from being efficient.</a:t>
            </a:r>
          </a:p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More Problems?</a:t>
            </a:r>
            <a:r>
              <a:rPr lang="en-CA" sz="2400" dirty="0"/>
              <a:t> Matrix Inversion, Optimization, etc.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30D8-09C0-2F46-B110-D284A2F0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7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BD588A4-37E8-DC4A-9326-E717A0B25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8" b="18716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D1C8C-3BF4-684F-B6E8-3BC85696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II: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AB604-B099-DD4E-936C-69A14186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4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C1E8-776E-274F-80E5-75F8841A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C0C7-E22C-C24D-A51A-829D7226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85000" lnSpcReduction="20000"/>
          </a:bodyPr>
          <a:lstStyle/>
          <a:p>
            <a:r>
              <a:rPr lang="en-US" b="1" dirty="0"/>
              <a:t>Chapter I: Machine Learning</a:t>
            </a:r>
          </a:p>
          <a:p>
            <a:pPr lvl="1"/>
            <a:r>
              <a:rPr lang="en-US" dirty="0"/>
              <a:t>Machine Intelligence</a:t>
            </a:r>
          </a:p>
          <a:p>
            <a:pPr lvl="1"/>
            <a:r>
              <a:rPr lang="en-US" dirty="0"/>
              <a:t>The Dragon vs. The Knight</a:t>
            </a:r>
          </a:p>
          <a:p>
            <a:pPr lvl="1"/>
            <a:r>
              <a:rPr lang="en-US" dirty="0"/>
              <a:t>Inductive Bias</a:t>
            </a:r>
          </a:p>
          <a:p>
            <a:pPr lvl="1"/>
            <a:r>
              <a:rPr lang="en-US" dirty="0"/>
              <a:t>Version Space</a:t>
            </a:r>
          </a:p>
          <a:p>
            <a:pPr lvl="1"/>
            <a:r>
              <a:rPr lang="en-US" dirty="0"/>
              <a:t>Occam’s Razor</a:t>
            </a:r>
          </a:p>
          <a:p>
            <a:pPr lvl="1"/>
            <a:r>
              <a:rPr lang="en-US" dirty="0"/>
              <a:t>Sample Complexity</a:t>
            </a:r>
          </a:p>
          <a:p>
            <a:pPr lvl="1"/>
            <a:r>
              <a:rPr lang="en-US" dirty="0"/>
              <a:t>PAC Learning</a:t>
            </a:r>
          </a:p>
          <a:p>
            <a:pPr lvl="1"/>
            <a:r>
              <a:rPr lang="en-US" dirty="0"/>
              <a:t>VC Dimension</a:t>
            </a:r>
          </a:p>
          <a:p>
            <a:pPr lvl="1"/>
            <a:r>
              <a:rPr lang="en-US" dirty="0"/>
              <a:t>Bias and Variance</a:t>
            </a:r>
          </a:p>
          <a:p>
            <a:pPr lvl="1"/>
            <a:r>
              <a:rPr lang="en-US" dirty="0"/>
              <a:t>No Free Lunch Theorem</a:t>
            </a:r>
          </a:p>
          <a:p>
            <a:pPr lvl="1"/>
            <a:r>
              <a:rPr lang="en-US" dirty="0"/>
              <a:t>Curse of Dimensionality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Chapter II: Deep Learning</a:t>
            </a:r>
          </a:p>
          <a:p>
            <a:pPr lvl="1"/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GANs</a:t>
            </a:r>
          </a:p>
          <a:p>
            <a:r>
              <a:rPr lang="en-US" b="1" dirty="0"/>
              <a:t>Chapter III: Engineering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Coding Paradigms</a:t>
            </a:r>
          </a:p>
          <a:p>
            <a:pPr lvl="1"/>
            <a:r>
              <a:rPr lang="en-US" dirty="0"/>
              <a:t>Design Patterns</a:t>
            </a:r>
          </a:p>
          <a:p>
            <a:pPr lvl="1"/>
            <a:r>
              <a:rPr lang="en-US" dirty="0"/>
              <a:t>Quality Measures</a:t>
            </a:r>
          </a:p>
          <a:p>
            <a:r>
              <a:rPr lang="en-US" b="1" dirty="0"/>
              <a:t>Chapter IV: Evaluation</a:t>
            </a:r>
          </a:p>
          <a:p>
            <a:pPr lvl="1"/>
            <a:r>
              <a:rPr lang="en-US" dirty="0"/>
              <a:t>Procedures</a:t>
            </a:r>
          </a:p>
          <a:p>
            <a:pPr lvl="1"/>
            <a:r>
              <a:rPr lang="en-US" dirty="0"/>
              <a:t>Measures</a:t>
            </a:r>
          </a:p>
          <a:p>
            <a:pPr lvl="1"/>
            <a:r>
              <a:rPr lang="en-US" dirty="0"/>
              <a:t>Statistical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16515-D3A2-F643-A1CC-E073C4F1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6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66037A1-DC3C-384D-BA93-474D6973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93" y="2610765"/>
            <a:ext cx="5069382" cy="27121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774F-C2D8-4E0D-9C1B-18098B674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latin typeface="Viga" panose="020B0800030000020004" pitchFamily="34" charset="0"/>
              <a:hlinkClick r:id="rId4"/>
            </a:endParaRPr>
          </a:p>
          <a:p>
            <a:r>
              <a:rPr lang="en-US" sz="1500">
                <a:latin typeface="Viga" panose="020B0800030000020004" pitchFamily="34" charset="0"/>
                <a:hlinkClick r:id="rId4"/>
              </a:rPr>
              <a:t>https://www.youtube.com/watch?v=3JQ3hYko51Y</a:t>
            </a:r>
            <a:endParaRPr lang="en-US" sz="1500">
              <a:latin typeface="Viga" panose="020B08000300000200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7C026B-FF1D-034A-BD56-42F49C19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6035CC-0A04-A540-B347-E19E47C0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4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4959CC3-32CA-48ED-A1B9-2EF29139A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56" r="11791" b="-2"/>
          <a:stretch/>
        </p:blipFill>
        <p:spPr>
          <a:xfrm>
            <a:off x="6706581" y="2247531"/>
            <a:ext cx="5485419" cy="4610469"/>
          </a:xfrm>
          <a:custGeom>
            <a:avLst/>
            <a:gdLst>
              <a:gd name="connsiteX0" fmla="*/ 3140343 w 5485419"/>
              <a:gd name="connsiteY0" fmla="*/ 0 h 4610469"/>
              <a:gd name="connsiteX1" fmla="*/ 5360901 w 5485419"/>
              <a:gd name="connsiteY1" fmla="*/ 919786 h 4610469"/>
              <a:gd name="connsiteX2" fmla="*/ 5485419 w 5485419"/>
              <a:gd name="connsiteY2" fmla="*/ 1056789 h 4610469"/>
              <a:gd name="connsiteX3" fmla="*/ 5485419 w 5485419"/>
              <a:gd name="connsiteY3" fmla="*/ 4610469 h 4610469"/>
              <a:gd name="connsiteX4" fmla="*/ 366137 w 5485419"/>
              <a:gd name="connsiteY4" fmla="*/ 4610469 h 4610469"/>
              <a:gd name="connsiteX5" fmla="*/ 246784 w 5485419"/>
              <a:gd name="connsiteY5" fmla="*/ 4362707 h 4610469"/>
              <a:gd name="connsiteX6" fmla="*/ 0 w 5485419"/>
              <a:gd name="connsiteY6" fmla="*/ 3140344 h 4610469"/>
              <a:gd name="connsiteX7" fmla="*/ 3140343 w 5485419"/>
              <a:gd name="connsiteY7" fmla="*/ 0 h 4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02F6BC-009E-4E9B-A2A1-7161D4F8B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52" y="3529064"/>
            <a:ext cx="5010677" cy="276077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Andrej </a:t>
            </a:r>
            <a:r>
              <a:rPr lang="en-US" sz="1400" dirty="0" err="1">
                <a:solidFill>
                  <a:srgbClr val="000000"/>
                </a:solidFill>
                <a:latin typeface="Viga" panose="020B0800030000020004" pitchFamily="34" charset="0"/>
              </a:rPr>
              <a:t>Karpathy</a:t>
            </a:r>
            <a:endParaRPr lang="en-US" sz="14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pPr marL="461963" lvl="1" indent="-23495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Convolution Demo: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5"/>
              </a:rPr>
              <a:t>http://cs231n.github.io/convolutional-networks/</a:t>
            </a:r>
            <a:endParaRPr lang="en-US" sz="14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pPr marL="461963" lvl="1" indent="-23495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MNIST: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6"/>
              </a:rPr>
              <a:t>https://cs.stanford.edu/people/karpathy/convnetjs/demo/mnist.html</a:t>
            </a:r>
            <a:endParaRPr lang="en-US" sz="14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pPr marL="461963" lvl="1" indent="-23495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CIFAR10: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7"/>
              </a:rPr>
              <a:t>https://cs.stanford.edu/people/karpathy/convnetjs/demo/cifar10.html</a:t>
            </a:r>
            <a:endParaRPr lang="en-US" sz="14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Adam Harley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MNIST: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8"/>
              </a:rPr>
              <a:t>http://www.cs.cmu.edu/~aharley/vis/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B2821A-A825-46BA-A7E1-904FCA6F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D5F2E40-6821-4260-9AF9-3A0DC6DD7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519187"/>
            <a:ext cx="66675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CE12-4D17-4DE6-894E-1334541F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Viga" panose="020B0800030000020004" pitchFamily="34" charset="0"/>
              </a:rPr>
              <a:t>Deep Dream:</a:t>
            </a:r>
          </a:p>
          <a:p>
            <a:pPr lvl="1"/>
            <a:r>
              <a:rPr lang="en-CA" sz="1600" dirty="0">
                <a:solidFill>
                  <a:srgbClr val="000000"/>
                </a:solidFill>
                <a:latin typeface="Viga" panose="020B0800030000020004" pitchFamily="34" charset="0"/>
                <a:hlinkClick r:id="rId2"/>
              </a:rPr>
              <a:t>https://www.instagram.com/deepdreamgenerator/</a:t>
            </a:r>
            <a:r>
              <a:rPr lang="en-CA" sz="1600" dirty="0">
                <a:solidFill>
                  <a:srgbClr val="000000"/>
                </a:solidFill>
                <a:latin typeface="Viga" panose="020B0800030000020004" pitchFamily="34" charset="0"/>
              </a:rPr>
              <a:t> </a:t>
            </a:r>
          </a:p>
          <a:p>
            <a:pPr lvl="1"/>
            <a:r>
              <a:rPr lang="en-CA" sz="1600" dirty="0">
                <a:solidFill>
                  <a:srgbClr val="000000"/>
                </a:solidFill>
                <a:latin typeface="Viga" panose="020B0800030000020004" pitchFamily="34" charset="0"/>
                <a:hlinkClick r:id="rId3"/>
              </a:rPr>
              <a:t>https://www.instapainting.com/assets</a:t>
            </a:r>
            <a:r>
              <a:rPr lang="en-US" sz="1600" dirty="0">
                <a:solidFill>
                  <a:srgbClr val="000000"/>
                </a:solidFill>
                <a:latin typeface="Viga" panose="020B0800030000020004" pitchFamily="34" charset="0"/>
                <a:hlinkClick r:id="rId3"/>
              </a:rPr>
              <a:t>/</a:t>
            </a:r>
            <a:endParaRPr lang="en-US" sz="16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Viga" panose="020B0800030000020004" pitchFamily="34" charset="0"/>
              </a:rPr>
              <a:t>Natural Language Processing:</a:t>
            </a:r>
          </a:p>
          <a:p>
            <a:pPr lvl="1"/>
            <a:endParaRPr lang="en-US" sz="1600" dirty="0">
              <a:solidFill>
                <a:srgbClr val="000000"/>
              </a:solidFill>
              <a:latin typeface="Viga" panose="020B0800030000020004" pitchFamily="34" charset="0"/>
            </a:endParaRPr>
          </a:p>
        </p:txBody>
      </p:sp>
      <p:pic>
        <p:nvPicPr>
          <p:cNvPr id="5" name="Picture 4" descr="A pile of stuffed animals&#10;&#10;Description automatically generated">
            <a:extLst>
              <a:ext uri="{FF2B5EF4-FFF2-40B4-BE49-F238E27FC236}">
                <a16:creationId xmlns:a16="http://schemas.microsoft.com/office/drawing/2014/main" id="{C461D32C-442C-4B29-A757-A918731A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169" y="1690688"/>
            <a:ext cx="2506450" cy="2506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FE84-18E0-5744-A67F-E85C4990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Recurrent Neural Networks (RNNs)</a:t>
            </a: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train on a steel track&#10;&#10;Description automatically generated">
            <a:extLst>
              <a:ext uri="{FF2B5EF4-FFF2-40B4-BE49-F238E27FC236}">
                <a16:creationId xmlns:a16="http://schemas.microsoft.com/office/drawing/2014/main" id="{36EDCFE7-3A69-4377-95C8-6B6D4730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4455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CA2D93-9322-494A-AC69-EF734F5F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Vanilla RNN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Encode Sequence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Vanishing Gradient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Exploding Gradient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Cannot Memorize and Emphasize Cores in Sequences</a:t>
            </a:r>
          </a:p>
        </p:txBody>
      </p:sp>
      <p:pic>
        <p:nvPicPr>
          <p:cNvPr id="14" name="Picture 13" descr="A picture containing object, gauge&#10;&#10;Description automatically generated">
            <a:extLst>
              <a:ext uri="{FF2B5EF4-FFF2-40B4-BE49-F238E27FC236}">
                <a16:creationId xmlns:a16="http://schemas.microsoft.com/office/drawing/2014/main" id="{71CF14E7-5697-492B-B362-15B580DF9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338" y="4664496"/>
            <a:ext cx="4308049" cy="1131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70A195-4787-4617-A535-0B38AD77C96C}"/>
              </a:ext>
            </a:extLst>
          </p:cNvPr>
          <p:cNvSpPr txBox="1"/>
          <p:nvPr/>
        </p:nvSpPr>
        <p:spPr>
          <a:xfrm>
            <a:off x="6303019" y="6067070"/>
            <a:ext cx="4777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Viga" panose="020B0800030000020004" pitchFamily="34" charset="0"/>
              </a:rPr>
              <a:t>Chris </a:t>
            </a:r>
            <a:r>
              <a:rPr lang="en-US" sz="1100" dirty="0" err="1">
                <a:latin typeface="Viga" panose="020B0800030000020004" pitchFamily="34" charset="0"/>
              </a:rPr>
              <a:t>Olah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US" sz="1100" dirty="0">
                <a:latin typeface="Viga" panose="020B0800030000020004" pitchFamily="34" charset="0"/>
                <a:hlinkClick r:id="rId5"/>
              </a:rPr>
              <a:t>http://colah.github.io/posts/2015-08-Understanding-LSTMs/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E6EAA-2824-7A46-A1AE-F28FE845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5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– Cont.</a:t>
            </a:r>
          </a:p>
        </p:txBody>
      </p: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461A20C0-72D2-4107-B175-36D82656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37453"/>
            <a:ext cx="4977578" cy="1870214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E8E1374-F751-49B0-82DB-9F6BE2C97A1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Long Short-Term Memory (LSTM)</a:t>
            </a:r>
          </a:p>
          <a:p>
            <a:pPr lvl="1"/>
            <a:r>
              <a:rPr lang="en-US" sz="2000" dirty="0"/>
              <a:t>Encode Sequence</a:t>
            </a:r>
          </a:p>
          <a:p>
            <a:pPr lvl="1"/>
            <a:r>
              <a:rPr lang="en-US" sz="2000" dirty="0"/>
              <a:t>Solve Vanishing Gradient Problem</a:t>
            </a:r>
          </a:p>
          <a:p>
            <a:pPr lvl="1"/>
            <a:r>
              <a:rPr lang="en-US" sz="2000" dirty="0"/>
              <a:t>Cannot Memorize and Emphasize Cores in Sequences</a:t>
            </a:r>
          </a:p>
        </p:txBody>
      </p:sp>
      <p:pic>
        <p:nvPicPr>
          <p:cNvPr id="12" name="Online Media 5" descr="rnn_lstm.mp4">
            <a:hlinkClick r:id="" action="ppaction://media"/>
            <a:extLst>
              <a:ext uri="{FF2B5EF4-FFF2-40B4-BE49-F238E27FC236}">
                <a16:creationId xmlns:a16="http://schemas.microsoft.com/office/drawing/2014/main" id="{399F731F-4EAD-435D-BAA1-B1D25201B2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62961" y="2831868"/>
            <a:ext cx="4490839" cy="2524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BFE8E5-6863-48F9-9175-C9B5E1B0E3C7}"/>
              </a:ext>
            </a:extLst>
          </p:cNvPr>
          <p:cNvSpPr txBox="1"/>
          <p:nvPr/>
        </p:nvSpPr>
        <p:spPr>
          <a:xfrm>
            <a:off x="1169186" y="6231265"/>
            <a:ext cx="4315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Viga" panose="020B0800030000020004" pitchFamily="34" charset="0"/>
              </a:rPr>
              <a:t>Chris </a:t>
            </a:r>
            <a:r>
              <a:rPr lang="en-US" sz="1100" dirty="0" err="1">
                <a:latin typeface="Viga" panose="020B0800030000020004" pitchFamily="34" charset="0"/>
              </a:rPr>
              <a:t>Olah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US" sz="1100" dirty="0">
                <a:latin typeface="Viga" panose="020B0800030000020004" pitchFamily="34" charset="0"/>
                <a:hlinkClick r:id="rId6"/>
              </a:rPr>
              <a:t>http://colah.github.io/posts/2015-08-Understanding-LSTMs/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956A0-6732-4E4B-89A5-4A775F29D508}"/>
              </a:ext>
            </a:extLst>
          </p:cNvPr>
          <p:cNvSpPr txBox="1"/>
          <p:nvPr/>
        </p:nvSpPr>
        <p:spPr>
          <a:xfrm>
            <a:off x="7909975" y="2117739"/>
            <a:ext cx="23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Viga" panose="020B0800030000020004" pitchFamily="34" charset="77"/>
              </a:rPr>
              <a:t>Gradient Vanishing</a:t>
            </a:r>
          </a:p>
          <a:p>
            <a:pPr algn="ctr"/>
            <a:r>
              <a:rPr lang="en-US" dirty="0">
                <a:latin typeface="Viga" panose="020B0800030000020004" pitchFamily="34" charset="77"/>
              </a:rPr>
              <a:t>Vanilla RNN vs. 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A1C46-0CD4-8848-AA5B-68A2EE10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4F0C8-DB1E-5749-9422-B29207D8F53C}"/>
              </a:ext>
            </a:extLst>
          </p:cNvPr>
          <p:cNvSpPr txBox="1"/>
          <p:nvPr/>
        </p:nvSpPr>
        <p:spPr>
          <a:xfrm>
            <a:off x="7551703" y="5548394"/>
            <a:ext cx="31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Viga" panose="020B0800030000020004" pitchFamily="34" charset="77"/>
                <a:hlinkClick r:id="rId7"/>
              </a:rPr>
              <a:t>https://imgur.com/gallery/vaNahKE</a:t>
            </a:r>
            <a:endParaRPr lang="en-US" sz="1400" dirty="0">
              <a:latin typeface="Viga" panose="020B08000300000200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17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RNNs Applications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459B38-0514-491D-8B66-4548D0D1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iga" panose="020B0800030000020004" pitchFamily="34" charset="0"/>
              </a:rPr>
              <a:t>Text generation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179D6B9A-40A9-2945-B598-FB02A410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r="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EEE92-CE82-434C-9CA8-DA8CA8F78F5E}"/>
              </a:ext>
            </a:extLst>
          </p:cNvPr>
          <p:cNvSpPr txBox="1"/>
          <p:nvPr/>
        </p:nvSpPr>
        <p:spPr>
          <a:xfrm>
            <a:off x="6023193" y="6217918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iga" panose="020B0800030000020004" pitchFamily="34" charset="0"/>
              </a:rPr>
              <a:t>Andrej </a:t>
            </a:r>
            <a:r>
              <a:rPr lang="en-US" sz="1200" dirty="0" err="1">
                <a:latin typeface="Viga" panose="020B0800030000020004" pitchFamily="34" charset="0"/>
              </a:rPr>
              <a:t>Karpathy</a:t>
            </a:r>
            <a:r>
              <a:rPr lang="en-US" sz="1200" dirty="0">
                <a:latin typeface="Viga" panose="020B0800030000020004" pitchFamily="34" charset="0"/>
              </a:rPr>
              <a:t>: </a:t>
            </a:r>
            <a:r>
              <a:rPr lang="en-CA" sz="1200" dirty="0">
                <a:latin typeface="Viga" panose="020B0800030000020004" pitchFamily="34" charset="0"/>
                <a:hlinkClick r:id="rId3"/>
              </a:rPr>
              <a:t>http://karpathy.github.io/2015/05/21/rnn-effectiveness/</a:t>
            </a:r>
            <a:endParaRPr lang="en-US" sz="12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B42A4-9FAF-3941-A3EC-0F998C92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37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RNNs Applications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459B38-0514-491D-8B66-4548D0D1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Viga" panose="020B0800030000020004" pitchFamily="34" charset="0"/>
              </a:rPr>
              <a:t>Text generation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Viga" panose="020B0800030000020004" pitchFamily="34" charset="0"/>
              </a:rPr>
              <a:t>Code generation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Viga" panose="020B0800030000020004" pitchFamily="34" charset="0"/>
              </a:rPr>
              <a:t>Move Scripts </a:t>
            </a:r>
            <a:r>
              <a:rPr lang="en-CA" sz="1600" dirty="0">
                <a:latin typeface="Viga" panose="020B0800030000020004" pitchFamily="34" charset="0"/>
                <a:hlinkClick r:id="rId2"/>
              </a:rPr>
              <a:t>https://arstechnica.com/gaming/2016/06/an-ai-wrote-this-movie-and-its-strangely-moving/</a:t>
            </a:r>
            <a:endParaRPr lang="en-US" sz="2400" dirty="0">
              <a:latin typeface="Viga" panose="020B0800030000020004" pitchFamily="34" charset="0"/>
            </a:endParaRPr>
          </a:p>
        </p:txBody>
      </p:sp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EEF877C3-DD87-7C46-85EF-A5D686A1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7" b="-2"/>
          <a:stretch/>
        </p:blipFill>
        <p:spPr>
          <a:xfrm>
            <a:off x="6090612" y="949407"/>
            <a:ext cx="5461725" cy="4959186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2B6A5B-56ED-2D4F-8DE7-A8631C3C1876}"/>
              </a:ext>
            </a:extLst>
          </p:cNvPr>
          <p:cNvSpPr txBox="1"/>
          <p:nvPr/>
        </p:nvSpPr>
        <p:spPr>
          <a:xfrm>
            <a:off x="6023193" y="6217918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iga" panose="020B0800030000020004" pitchFamily="34" charset="0"/>
              </a:rPr>
              <a:t>Andrej </a:t>
            </a:r>
            <a:r>
              <a:rPr lang="en-US" sz="1200" dirty="0" err="1">
                <a:latin typeface="Viga" panose="020B0800030000020004" pitchFamily="34" charset="0"/>
              </a:rPr>
              <a:t>Karpathy</a:t>
            </a:r>
            <a:r>
              <a:rPr lang="en-US" sz="1200" dirty="0">
                <a:latin typeface="Viga" panose="020B0800030000020004" pitchFamily="34" charset="0"/>
              </a:rPr>
              <a:t>: </a:t>
            </a:r>
            <a:r>
              <a:rPr lang="en-CA" sz="1200" dirty="0">
                <a:latin typeface="Viga" panose="020B0800030000020004" pitchFamily="34" charset="0"/>
                <a:hlinkClick r:id="rId4"/>
              </a:rPr>
              <a:t>http://karpathy.github.io/2015/05/21/rnn-effectiveness/</a:t>
            </a:r>
            <a:endParaRPr lang="en-US" sz="12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F064A-3E3C-904C-BA57-9CD0CEA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9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D2F657-ED75-4B24-924A-624B089C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DE492-DA70-6642-B891-FF6637A6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0835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CA" sz="2400" dirty="0"/>
              <a:t>How can we pay special attention to some parts of a sequence? </a:t>
            </a:r>
            <a:r>
              <a:rPr lang="en-CA" sz="2400" b="1" dirty="0"/>
              <a:t>Attention</a:t>
            </a:r>
            <a:r>
              <a:rPr lang="en-CA" sz="2400" dirty="0"/>
              <a:t>!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The attention distribution is usually generated with content-based attention.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The attending RNN generates a query describing what it wants to focus on.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Each item is dot-</a:t>
            </a:r>
            <a:r>
              <a:rPr lang="en-CA" sz="2400" dirty="0" err="1"/>
              <a:t>producted</a:t>
            </a:r>
            <a:r>
              <a:rPr lang="en-CA" sz="2400" dirty="0"/>
              <a:t> with the query to produce a score, describing how well it matches the query.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The scores are fed into a </a:t>
            </a:r>
            <a:r>
              <a:rPr lang="en-CA" sz="2400" dirty="0" err="1"/>
              <a:t>softmax</a:t>
            </a:r>
            <a:r>
              <a:rPr lang="en-CA" sz="2400" dirty="0"/>
              <a:t> to create the attention distribution.</a:t>
            </a:r>
            <a:endParaRPr lang="en-US" sz="2400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B466F61-C282-EE40-90B2-535883B1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35" y="1825625"/>
            <a:ext cx="5614765" cy="3661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1838F-9234-294D-A0FA-B7D0E03DFD62}"/>
              </a:ext>
            </a:extLst>
          </p:cNvPr>
          <p:cNvSpPr txBox="1"/>
          <p:nvPr/>
        </p:nvSpPr>
        <p:spPr>
          <a:xfrm>
            <a:off x="6209311" y="5701109"/>
            <a:ext cx="5040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Viga" panose="020B0800030000020004" pitchFamily="34" charset="0"/>
              </a:rPr>
              <a:t>Chris </a:t>
            </a:r>
            <a:r>
              <a:rPr lang="en-US" sz="1100" dirty="0" err="1">
                <a:latin typeface="Viga" panose="020B0800030000020004" pitchFamily="34" charset="0"/>
              </a:rPr>
              <a:t>Olah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CA" sz="1100" dirty="0">
                <a:latin typeface="Viga" panose="020B0800030000020004" pitchFamily="34" charset="0"/>
                <a:hlinkClick r:id="rId4"/>
              </a:rPr>
              <a:t>https://distill.pub/2016/augmented-rnns/#attentional-interfaces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74BF6-C573-2A4B-9B6E-AFB77E22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outdoor, person, clothing, snow&#10;&#10;Description automatically generated">
            <a:extLst>
              <a:ext uri="{FF2B5EF4-FFF2-40B4-BE49-F238E27FC236}">
                <a16:creationId xmlns:a16="http://schemas.microsoft.com/office/drawing/2014/main" id="{BC0CE9F3-3510-C249-9A1A-11D4D30D4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38" r="19435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D2F657-ED75-4B24-924A-624B089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Transformers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CB708-B938-4332-98B2-AA73259714C1}"/>
              </a:ext>
            </a:extLst>
          </p:cNvPr>
          <p:cNvSpPr txBox="1"/>
          <p:nvPr/>
        </p:nvSpPr>
        <p:spPr>
          <a:xfrm>
            <a:off x="360116" y="5783974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iga" panose="020B0800030000020004" pitchFamily="34" charset="0"/>
              </a:rPr>
              <a:t>Attention is All You Need. Vaswani A., et al. </a:t>
            </a:r>
            <a:r>
              <a:rPr lang="en-US" sz="1200" dirty="0">
                <a:latin typeface="Viga" panose="020B0800030000020004" pitchFamily="34" charset="0"/>
                <a:hlinkClick r:id="rId5"/>
              </a:rPr>
              <a:t>https://arxiv.org/abs/1706.03762</a:t>
            </a:r>
            <a:endParaRPr lang="en-US" sz="1200" dirty="0">
              <a:latin typeface="Viga" panose="020B08000300000200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0C7057-B1CE-43F6-9B7A-174E4F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690688"/>
            <a:ext cx="4706803" cy="4370285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Relying entirely on </a:t>
            </a:r>
            <a:r>
              <a:rPr lang="en-US" sz="2000" b="1" dirty="0">
                <a:solidFill>
                  <a:srgbClr val="C00000"/>
                </a:solidFill>
              </a:rPr>
              <a:t>self-attention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to compute representations of its input and output,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Based on that, draw </a:t>
            </a:r>
            <a:r>
              <a:rPr lang="en-US" sz="2000" b="1" dirty="0">
                <a:solidFill>
                  <a:srgbClr val="000000"/>
                </a:solidFill>
              </a:rPr>
              <a:t>global dependencies between input and output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No recurrence or convolutions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More parallelizable </a:t>
            </a:r>
            <a:r>
              <a:rPr lang="en-US" sz="2000" dirty="0">
                <a:solidFill>
                  <a:srgbClr val="000000"/>
                </a:solidFill>
              </a:rPr>
              <a:t>and requires significantly less time to train,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F8B2D-E75F-6249-AED8-3896CA8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8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D2F657-ED75-4B24-924A-624B089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 – Cont.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CB708-B938-4332-98B2-AA73259714C1}"/>
              </a:ext>
            </a:extLst>
          </p:cNvPr>
          <p:cNvSpPr txBox="1"/>
          <p:nvPr/>
        </p:nvSpPr>
        <p:spPr>
          <a:xfrm>
            <a:off x="3628536" y="6156890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iga" panose="020B0800030000020004" pitchFamily="34" charset="0"/>
              </a:rPr>
              <a:t>Attention is All You Need. Vaswani A., et al. </a:t>
            </a:r>
            <a:r>
              <a:rPr lang="en-US" sz="1200" dirty="0">
                <a:latin typeface="Viga" panose="020B0800030000020004" pitchFamily="34" charset="0"/>
                <a:hlinkClick r:id="rId3"/>
              </a:rPr>
              <a:t>https://arxiv.org/abs/1706.03762</a:t>
            </a:r>
            <a:endParaRPr lang="en-US" sz="1200" dirty="0">
              <a:latin typeface="Viga" panose="020B08000300000200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BC7B7E-83E1-4D5D-ADEB-CD03BE71D693}"/>
              </a:ext>
            </a:extLst>
          </p:cNvPr>
          <p:cNvGrpSpPr>
            <a:grpSpLocks noChangeAspect="1"/>
          </p:cNvGrpSpPr>
          <p:nvPr/>
        </p:nvGrpSpPr>
        <p:grpSpPr>
          <a:xfrm>
            <a:off x="1899076" y="1521006"/>
            <a:ext cx="8393847" cy="4183075"/>
            <a:chOff x="1631188" y="1322830"/>
            <a:chExt cx="8929624" cy="445008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55FF962-DB23-4699-BB5F-85D65295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188" y="1322830"/>
              <a:ext cx="3078480" cy="4450080"/>
            </a:xfrm>
            <a:prstGeom prst="rect">
              <a:avLst/>
            </a:prstGeom>
          </p:spPr>
        </p:pic>
        <p:pic>
          <p:nvPicPr>
            <p:cNvPr id="12" name="Picture 11" descr="A close up of a piano&#10;&#10;Description automatically generated">
              <a:extLst>
                <a:ext uri="{FF2B5EF4-FFF2-40B4-BE49-F238E27FC236}">
                  <a16:creationId xmlns:a16="http://schemas.microsoft.com/office/drawing/2014/main" id="{49672AF1-95CE-48B6-AC5F-379CC3ED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4015" y="1905000"/>
              <a:ext cx="2254250" cy="3048000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DC742CE-64D6-4FEC-AB52-F11F76EE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2612" y="1894620"/>
              <a:ext cx="2108200" cy="28575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B19CFD-6A43-4B50-90BD-5C7C8E1AFEE9}"/>
                </a:ext>
              </a:extLst>
            </p:cNvPr>
            <p:cNvSpPr/>
            <p:nvPr/>
          </p:nvSpPr>
          <p:spPr>
            <a:xfrm>
              <a:off x="7392186" y="2386712"/>
              <a:ext cx="2108200" cy="3050338"/>
            </a:xfrm>
            <a:custGeom>
              <a:avLst/>
              <a:gdLst>
                <a:gd name="connsiteX0" fmla="*/ 2300140 w 2300140"/>
                <a:gd name="connsiteY0" fmla="*/ 2394249 h 3050338"/>
                <a:gd name="connsiteX1" fmla="*/ 1847653 w 2300140"/>
                <a:gd name="connsiteY1" fmla="*/ 2903296 h 3050338"/>
                <a:gd name="connsiteX2" fmla="*/ 782424 w 2300140"/>
                <a:gd name="connsiteY2" fmla="*/ 75255 h 3050338"/>
                <a:gd name="connsiteX3" fmla="*/ 0 w 2300140"/>
                <a:gd name="connsiteY3" fmla="*/ 753985 h 3050338"/>
                <a:gd name="connsiteX4" fmla="*/ 0 w 2300140"/>
                <a:gd name="connsiteY4" fmla="*/ 753985 h 305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140" h="3050338">
                  <a:moveTo>
                    <a:pt x="2300140" y="2394249"/>
                  </a:moveTo>
                  <a:cubicBezTo>
                    <a:pt x="2200373" y="2842022"/>
                    <a:pt x="2100606" y="3289795"/>
                    <a:pt x="1847653" y="2903296"/>
                  </a:cubicBezTo>
                  <a:cubicBezTo>
                    <a:pt x="1594700" y="2516797"/>
                    <a:pt x="1090366" y="433473"/>
                    <a:pt x="782424" y="75255"/>
                  </a:cubicBezTo>
                  <a:cubicBezTo>
                    <a:pt x="474482" y="-282964"/>
                    <a:pt x="0" y="753985"/>
                    <a:pt x="0" y="753985"/>
                  </a:cubicBezTo>
                  <a:lnTo>
                    <a:pt x="0" y="753985"/>
                  </a:lnTo>
                </a:path>
              </a:pathLst>
            </a:custGeom>
            <a:noFill/>
            <a:ln w="34925">
              <a:solidFill>
                <a:schemeClr val="accent4">
                  <a:lumMod val="75000"/>
                </a:schemeClr>
              </a:solidFill>
              <a:prstDash val="lgDash"/>
              <a:headEnd type="oval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13960C-6A77-4EB0-8992-0B2682A7A9EC}"/>
                </a:ext>
              </a:extLst>
            </p:cNvPr>
            <p:cNvSpPr/>
            <p:nvPr/>
          </p:nvSpPr>
          <p:spPr>
            <a:xfrm>
              <a:off x="4147794" y="2475297"/>
              <a:ext cx="2300140" cy="3289209"/>
            </a:xfrm>
            <a:custGeom>
              <a:avLst/>
              <a:gdLst>
                <a:gd name="connsiteX0" fmla="*/ 2300140 w 2300140"/>
                <a:gd name="connsiteY0" fmla="*/ 2473775 h 3289209"/>
                <a:gd name="connsiteX1" fmla="*/ 1772239 w 2300140"/>
                <a:gd name="connsiteY1" fmla="*/ 3152505 h 3289209"/>
                <a:gd name="connsiteX2" fmla="*/ 744717 w 2300140"/>
                <a:gd name="connsiteY2" fmla="*/ 98221 h 3289209"/>
                <a:gd name="connsiteX3" fmla="*/ 0 w 2300140"/>
                <a:gd name="connsiteY3" fmla="*/ 758097 h 32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0140" h="3289209">
                  <a:moveTo>
                    <a:pt x="2300140" y="2473775"/>
                  </a:moveTo>
                  <a:cubicBezTo>
                    <a:pt x="2165808" y="3011103"/>
                    <a:pt x="2031476" y="3548431"/>
                    <a:pt x="1772239" y="3152505"/>
                  </a:cubicBezTo>
                  <a:cubicBezTo>
                    <a:pt x="1513002" y="2756579"/>
                    <a:pt x="1040090" y="497289"/>
                    <a:pt x="744717" y="98221"/>
                  </a:cubicBezTo>
                  <a:cubicBezTo>
                    <a:pt x="449344" y="-300847"/>
                    <a:pt x="113122" y="637120"/>
                    <a:pt x="0" y="758097"/>
                  </a:cubicBezTo>
                </a:path>
              </a:pathLst>
            </a:custGeom>
            <a:noFill/>
            <a:ln w="34925">
              <a:solidFill>
                <a:srgbClr val="C00000"/>
              </a:solidFill>
              <a:prstDash val="dash"/>
              <a:headEnd type="oval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C4925-3F46-0E40-9798-A9618DB6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5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A703A5A-2131-4249-94EC-32A5AC017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" b="3141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A67B-D2E4-C74D-8D55-D16BA737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E2D2E-E4A9-DA48-8D2E-F041A191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A65E2-A675-4D23-8C1D-A4CED0B5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Generative Adversarial Networks (GANs)</a:t>
            </a:r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9F839C0D-BBED-4EF1-9847-0CE6A6028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" r="1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3CB2E7-77D8-674D-91D5-1D8D895E2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95119" y="2978944"/>
            <a:ext cx="5727700" cy="27051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3ABAF-CE78-D044-9DB0-20D9F011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48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50F4-F105-E54A-8286-4CF8573F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229D-720F-DF46-A45A-25BB6C6AA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b="1" dirty="0"/>
              <a:t>Music Composing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CA" sz="1900" dirty="0">
                <a:latin typeface="Viga" panose="020B0800030000020004" pitchFamily="34" charset="0"/>
                <a:hlinkClick r:id="rId3"/>
              </a:rPr>
              <a:t>https://aiva.ai/creations</a:t>
            </a:r>
            <a:endParaRPr lang="en-CA" sz="1900" dirty="0">
              <a:latin typeface="Viga" panose="020B0800030000020004" pitchFamily="34" charset="0"/>
            </a:endParaRP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US" dirty="0"/>
          </a:p>
          <a:p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8DC82-655D-A74D-957F-ECA20C008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400" b="1" dirty="0"/>
              <a:t>Image Enhancement</a:t>
            </a:r>
            <a:r>
              <a:rPr lang="en-US" sz="2400" dirty="0"/>
              <a:t>:</a:t>
            </a:r>
          </a:p>
          <a:p>
            <a:pPr marL="339725" lvl="1" indent="0">
              <a:buNone/>
            </a:pPr>
            <a:r>
              <a:rPr lang="en-CA" sz="1500" dirty="0">
                <a:latin typeface="Viga" panose="020B0800030000020004" pitchFamily="34" charset="0"/>
                <a:hlinkClick r:id="rId4"/>
              </a:rPr>
              <a:t>https://www.youtube.com/watch?v=d7OXb2sqoec</a:t>
            </a:r>
            <a:endParaRPr lang="en-CA" sz="1500" dirty="0">
              <a:latin typeface="Viga" panose="020B0800030000020004" pitchFamily="34" charset="0"/>
            </a:endParaRPr>
          </a:p>
          <a:p>
            <a:pPr lvl="1"/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Style Transferring by </a:t>
            </a:r>
            <a:r>
              <a:rPr lang="en-US" sz="2400" b="1" dirty="0" err="1"/>
              <a:t>StyleGANs</a:t>
            </a:r>
            <a:r>
              <a:rPr lang="en-US" sz="2400" dirty="0"/>
              <a:t>:</a:t>
            </a:r>
          </a:p>
          <a:p>
            <a:pPr marL="339725" lvl="1" indent="0">
              <a:buNone/>
            </a:pPr>
            <a:r>
              <a:rPr lang="en-CA" sz="1700" dirty="0">
                <a:latin typeface="Viga" panose="020B0800030000020004" pitchFamily="34" charset="0"/>
                <a:hlinkClick r:id="rId5"/>
              </a:rPr>
              <a:t>https://www.youtube.com/watch?v=kSLJriaOumA</a:t>
            </a:r>
            <a:endParaRPr lang="en-US" sz="1700" dirty="0">
              <a:latin typeface="Viga" panose="020B0800030000020004" pitchFamily="34" charset="0"/>
            </a:endParaRPr>
          </a:p>
        </p:txBody>
      </p:sp>
      <p:pic>
        <p:nvPicPr>
          <p:cNvPr id="8" name="Picture 7" descr="A small child sitting on a tabl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E278075-778B-1146-88A3-6408DE3E7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18" y="3035886"/>
            <a:ext cx="3749824" cy="2199446"/>
          </a:xfrm>
          <a:prstGeom prst="rect">
            <a:avLst/>
          </a:prstGeom>
        </p:spPr>
      </p:pic>
      <p:pic>
        <p:nvPicPr>
          <p:cNvPr id="10" name="Picture 9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5B3DBD4D-FF22-D34C-B948-0046A66C2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250" y="2830152"/>
            <a:ext cx="1403350" cy="2113280"/>
          </a:xfrm>
          <a:prstGeom prst="rect">
            <a:avLst/>
          </a:prstGeom>
        </p:spPr>
      </p:pic>
      <p:pic>
        <p:nvPicPr>
          <p:cNvPr id="12" name="Picture 11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31F7CEB-EFC3-904B-A76C-4FB15DE40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2830152"/>
            <a:ext cx="1403350" cy="2113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79FF0-A8C7-6744-AB4F-A6D5913784DF}"/>
              </a:ext>
            </a:extLst>
          </p:cNvPr>
          <p:cNvSpPr txBox="1"/>
          <p:nvPr/>
        </p:nvSpPr>
        <p:spPr>
          <a:xfrm>
            <a:off x="1292331" y="5521481"/>
            <a:ext cx="3137397" cy="369332"/>
          </a:xfrm>
          <a:prstGeom prst="rect">
            <a:avLst/>
          </a:prstGeom>
          <a:solidFill>
            <a:srgbClr val="E9D1F7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Viga" panose="020B08000300000200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make it happen! (click)</a:t>
            </a:r>
            <a:endParaRPr lang="en-US" dirty="0">
              <a:solidFill>
                <a:srgbClr val="7030A0"/>
              </a:solidFill>
              <a:latin typeface="Viga" panose="020B08000300000200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F8331-1566-554C-AA09-27407DE7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50F4-F105-E54A-8286-4CF8573F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229D-720F-DF46-A45A-25BB6C6AA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Domain Adaptation by </a:t>
            </a:r>
            <a:r>
              <a:rPr lang="en-US" sz="2400" b="1" dirty="0" err="1"/>
              <a:t>CycleGANs</a:t>
            </a:r>
            <a:r>
              <a:rPr lang="en-US" sz="2400" dirty="0"/>
              <a:t>:</a:t>
            </a:r>
          </a:p>
          <a:p>
            <a:pPr lvl="1"/>
            <a:r>
              <a:rPr lang="en-CA" sz="2000" dirty="0">
                <a:hlinkClick r:id="rId3"/>
              </a:rPr>
              <a:t>https://junyanz.github.io/CycleGAN/</a:t>
            </a:r>
            <a:endParaRPr lang="en-US" sz="2000" dirty="0"/>
          </a:p>
          <a:p>
            <a:pPr lvl="1"/>
            <a:r>
              <a:rPr lang="en-CA" sz="2000" dirty="0">
                <a:hlinkClick r:id="rId4"/>
              </a:rPr>
              <a:t>https://www.youtube.com/watch?v=iHv6Q9ychnA</a:t>
            </a:r>
            <a:endParaRPr lang="en-CA" sz="2000" dirty="0"/>
          </a:p>
          <a:p>
            <a:pPr lvl="1"/>
            <a:r>
              <a:rPr lang="en-CA" sz="2000" dirty="0">
                <a:hlinkClick r:id="rId5"/>
              </a:rPr>
              <a:t>https://www.youtube.com/watch?v=WSoR42TnWJM</a:t>
            </a:r>
            <a:endParaRPr lang="en-US" sz="2000" dirty="0"/>
          </a:p>
          <a:p>
            <a:pPr lvl="1"/>
            <a:r>
              <a:rPr lang="en-CA" sz="2000" dirty="0">
                <a:hlinkClick r:id="rId6"/>
              </a:rPr>
              <a:t>https://www.youtube.com/watch?v=Fea4kZq0oFQ</a:t>
            </a:r>
            <a:endParaRPr lang="en-CA" sz="2000" dirty="0"/>
          </a:p>
        </p:txBody>
      </p:sp>
      <p:pic>
        <p:nvPicPr>
          <p:cNvPr id="5" name="Picture 4" descr="A picture containing photo, tree, showing, sky&#10;&#10;Description automatically generated">
            <a:extLst>
              <a:ext uri="{FF2B5EF4-FFF2-40B4-BE49-F238E27FC236}">
                <a16:creationId xmlns:a16="http://schemas.microsoft.com/office/drawing/2014/main" id="{E64DFAFD-6C04-064E-80B5-93DA9C040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030" y="3665855"/>
            <a:ext cx="7139940" cy="28270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C1E9-C36E-8941-AA5F-DC2B8AAB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4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D9D98C-A7BB-D74D-B858-A355FB1D3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8" b="30703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406E0-2809-284B-9CBB-DA12C4FB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III: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38FF6-8B19-D844-9D55-561F5CB6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0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3C28-9F84-E944-BEF2-75689989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2C9B-CE06-D140-BDB7-867237B6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Documentation is as important as coding.</a:t>
            </a:r>
          </a:p>
          <a:p>
            <a:r>
              <a:rPr lang="en-US" dirty="0"/>
              <a:t>Save time, money, and avoid risk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Requirement Specification Documentation</a:t>
            </a:r>
          </a:p>
          <a:p>
            <a:pPr lvl="1"/>
            <a:r>
              <a:rPr lang="en-US" dirty="0"/>
              <a:t>Design Documentation</a:t>
            </a:r>
          </a:p>
          <a:p>
            <a:pPr lvl="1"/>
            <a:r>
              <a:rPr lang="en-US" dirty="0"/>
              <a:t>2Vs and Test Documentation</a:t>
            </a:r>
          </a:p>
          <a:p>
            <a:pPr lvl="1"/>
            <a:r>
              <a:rPr lang="en-US" dirty="0"/>
              <a:t>User Manual and Installation Guide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Viga" panose="020B0800030000020004" pitchFamily="34" charset="0"/>
              </a:rPr>
              <a:t>IEEE Standards: </a:t>
            </a:r>
            <a:r>
              <a:rPr lang="en-US" sz="2000" dirty="0">
                <a:latin typeface="Viga" panose="020B0800030000020004" pitchFamily="34" charset="0"/>
                <a:hlinkClick r:id="rId2"/>
              </a:rPr>
              <a:t>http://tiny.cc/jwzg9y</a:t>
            </a:r>
            <a:endParaRPr lang="en-US" sz="2000" dirty="0">
              <a:latin typeface="Viga" panose="020B080003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221F9-C01F-8B4B-BCCF-3B45D929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6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3C28-9F84-E944-BEF2-75689989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– Cont.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9B5DD3-CC42-3D4F-9CDA-0E06F2293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075" y="1825625"/>
            <a:ext cx="788785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A62DC-C35E-0C4C-972B-0E9EC550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43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EE7EC-1560-4C79-9982-ACE0666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30708"/>
            <a:ext cx="5181600" cy="1325563"/>
          </a:xfrm>
        </p:spPr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9C9D9-B241-4C1C-ADB9-0BFD8788C3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Sequential</a:t>
            </a:r>
          </a:p>
          <a:p>
            <a:pPr lvl="1"/>
            <a:r>
              <a:rPr lang="en-US" dirty="0"/>
              <a:t>Top-down codes with no modularity and no encapsulation</a:t>
            </a:r>
          </a:p>
          <a:p>
            <a:r>
              <a:rPr lang="en-US" dirty="0">
                <a:solidFill>
                  <a:srgbClr val="00B050"/>
                </a:solidFill>
              </a:rPr>
              <a:t>Functional</a:t>
            </a:r>
          </a:p>
          <a:p>
            <a:pPr lvl="1"/>
            <a:r>
              <a:rPr lang="en-US" dirty="0"/>
              <a:t>Top-down codes, in rare cases bottom-up codes, with modularity but with no encapsulation</a:t>
            </a:r>
          </a:p>
          <a:p>
            <a:r>
              <a:rPr lang="en-US" dirty="0">
                <a:solidFill>
                  <a:srgbClr val="002060"/>
                </a:solidFill>
              </a:rPr>
              <a:t>Object-oriented</a:t>
            </a:r>
          </a:p>
          <a:p>
            <a:pPr lvl="1"/>
            <a:r>
              <a:rPr lang="en-US" dirty="0"/>
              <a:t>Crossed codes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Encapsulation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4AA55-45D8-4739-A739-5B70E6DF07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Viga" panose="020B0800030000020004" pitchFamily="34" charset="0"/>
              </a:rPr>
              <a:t>Python:</a:t>
            </a:r>
            <a:br>
              <a:rPr lang="en-US" sz="1800" dirty="0">
                <a:latin typeface="Viga" panose="020B0800030000020004" pitchFamily="34" charset="0"/>
              </a:rPr>
            </a:br>
            <a:r>
              <a:rPr lang="en-US" sz="1800" dirty="0">
                <a:latin typeface="Viga" panose="020B0800030000020004" pitchFamily="34" charset="0"/>
                <a:hlinkClick r:id="rId2"/>
              </a:rPr>
              <a:t>https://www.youtube.com/watch?v=bsyjSW46TDg</a:t>
            </a:r>
            <a:endParaRPr lang="en-US" sz="1800" dirty="0">
              <a:latin typeface="Viga" panose="020B080003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Viga" panose="020B0800030000020004" pitchFamily="34" charset="0"/>
              </a:rPr>
              <a:t>Java:</a:t>
            </a:r>
            <a:br>
              <a:rPr lang="en-US" sz="1800" dirty="0">
                <a:latin typeface="Viga" panose="020B0800030000020004" pitchFamily="34" charset="0"/>
              </a:rPr>
            </a:br>
            <a:r>
              <a:rPr lang="en-US" sz="1800" dirty="0">
                <a:latin typeface="Viga" panose="020B0800030000020004" pitchFamily="34" charset="0"/>
                <a:hlinkClick r:id="rId3"/>
              </a:rPr>
              <a:t>https://www.youtube.com/watch?v=vNHpsC5ng_E&amp;list=PLF206E906175C7E07</a:t>
            </a:r>
            <a:endParaRPr lang="en-US" sz="1800" dirty="0">
              <a:latin typeface="Viga" panose="020B080003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Viga" panose="020B0800030000020004" pitchFamily="34" charset="0"/>
              </a:rPr>
              <a:t>Further: </a:t>
            </a:r>
            <a:br>
              <a:rPr lang="en-US" sz="1800" dirty="0">
                <a:latin typeface="Viga" panose="020B0800030000020004" pitchFamily="34" charset="0"/>
              </a:rPr>
            </a:br>
            <a:r>
              <a:rPr lang="en-US" sz="1800" dirty="0">
                <a:latin typeface="Viga" panose="020B0800030000020004" pitchFamily="34" charset="0"/>
                <a:hlinkClick r:id="rId4"/>
              </a:rPr>
              <a:t>https://github.com/faif/python-patterns</a:t>
            </a:r>
            <a:endParaRPr lang="en-US" sz="1800" dirty="0">
              <a:latin typeface="Viga" panose="020B080003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DD1779-6CDE-4556-BB23-EA29C18E5300}"/>
              </a:ext>
            </a:extLst>
          </p:cNvPr>
          <p:cNvSpPr txBox="1">
            <a:spLocks/>
          </p:cNvSpPr>
          <p:nvPr/>
        </p:nvSpPr>
        <p:spPr>
          <a:xfrm>
            <a:off x="838200" y="330708"/>
            <a:ext cx="5181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Coding Paradigms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FDDF5-5556-0144-9108-B92C2581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63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66BA-A7F3-E84F-AF60-FCE019A6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 and Metrics</a:t>
            </a:r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45707BC-B6EA-4367-A1B7-FF2D466A87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5996" y="1943607"/>
            <a:ext cx="4706007" cy="4115374"/>
          </a:xfrm>
        </p:spPr>
      </p:pic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D19C1151-E0B3-4F8D-AEB0-D593221D1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5EC9B-B1C1-4F08-837C-89428D6E932E}"/>
              </a:ext>
            </a:extLst>
          </p:cNvPr>
          <p:cNvSpPr txBox="1"/>
          <p:nvPr/>
        </p:nvSpPr>
        <p:spPr>
          <a:xfrm>
            <a:off x="2228991" y="1607734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Viga" panose="020B0800030000020004" pitchFamily="34" charset="0"/>
              </a:rPr>
              <a:t>McCall’s Quality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B38-9984-4B44-9340-ACEF5AF2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42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9F3AB6-B3E2-E74E-B755-3C22115D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6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58656-AD79-D24E-8D3C-A2A1FC75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IV: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B6A43-208A-6D44-AA46-2972338B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16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65CE-741A-5043-A0A2-EFD71D1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64AFE-DAD2-1D48-BC7C-7B820DF49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C00000"/>
                </a:solidFill>
              </a:rPr>
              <a:t>Batch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9B84-5F42-3643-9843-531E14B86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Holdout</a:t>
            </a:r>
          </a:p>
          <a:p>
            <a:pPr lvl="1"/>
            <a:r>
              <a:rPr lang="en-US" sz="1800" dirty="0"/>
              <a:t>70% Training, 30% Testing</a:t>
            </a:r>
          </a:p>
          <a:p>
            <a:r>
              <a:rPr lang="en-US" sz="1800" b="1" dirty="0"/>
              <a:t>K-Fold Cross-validation</a:t>
            </a:r>
          </a:p>
          <a:p>
            <a:pPr lvl="1"/>
            <a:r>
              <a:rPr lang="en-US" sz="1800" dirty="0"/>
              <a:t>Use when the dataset is small</a:t>
            </a:r>
          </a:p>
          <a:p>
            <a:pPr lvl="1"/>
            <a:r>
              <a:rPr lang="en-US" sz="1800" dirty="0"/>
              <a:t>Be aware of K, and re-sampling approach</a:t>
            </a:r>
          </a:p>
          <a:p>
            <a:r>
              <a:rPr lang="en-US" sz="1800" b="1" dirty="0"/>
              <a:t>Train-validation-test</a:t>
            </a:r>
          </a:p>
          <a:p>
            <a:pPr lvl="1"/>
            <a:r>
              <a:rPr lang="en-US" sz="1800" dirty="0"/>
              <a:t>For better generalization,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parameter tuning</a:t>
            </a:r>
            <a:r>
              <a:rPr lang="en-US" sz="1800" dirty="0"/>
              <a:t> only on the validation set.</a:t>
            </a:r>
          </a:p>
          <a:p>
            <a:pPr lvl="1"/>
            <a:r>
              <a:rPr lang="en-US" sz="1800" dirty="0"/>
              <a:t>60% Training, 20% Validation, and %20 Testing</a:t>
            </a:r>
          </a:p>
          <a:p>
            <a:pPr lvl="1"/>
            <a:r>
              <a:rPr lang="en-US" sz="1800" dirty="0"/>
              <a:t>80% Training, 10% Validation, and %10 Testing</a:t>
            </a:r>
          </a:p>
          <a:p>
            <a:r>
              <a:rPr lang="en-US" sz="1800" b="1" dirty="0"/>
              <a:t>Don’t forget stratified sampling!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9058D-C0B0-AB40-9246-0D83FDC0F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70C0"/>
                </a:solidFill>
              </a:rPr>
              <a:t>Online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ABE0D-618D-8740-93D6-85EB4FBE8E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Online Holdout</a:t>
            </a:r>
          </a:p>
          <a:p>
            <a:pPr lvl="1"/>
            <a:r>
              <a:rPr lang="en-US" sz="1800" dirty="0"/>
              <a:t>Make sure the holdout set has a good representation of data-generating distribution</a:t>
            </a:r>
          </a:p>
          <a:p>
            <a:r>
              <a:rPr lang="en-US" sz="1800" b="1" dirty="0"/>
              <a:t>Prequential</a:t>
            </a:r>
          </a:p>
          <a:p>
            <a:pPr lvl="1"/>
            <a:r>
              <a:rPr lang="en-US" sz="1800" dirty="0"/>
              <a:t>A test-and-train approach,</a:t>
            </a:r>
          </a:p>
          <a:p>
            <a:pPr lvl="1"/>
            <a:r>
              <a:rPr lang="en-US" sz="1800" dirty="0"/>
              <a:t>Instance by instance</a:t>
            </a:r>
          </a:p>
          <a:p>
            <a:r>
              <a:rPr lang="en-US" sz="1800" b="1" dirty="0"/>
              <a:t>Batch Prequential</a:t>
            </a:r>
          </a:p>
          <a:p>
            <a:pPr lvl="1"/>
            <a:r>
              <a:rPr lang="en-US" sz="1800" dirty="0"/>
              <a:t>Test a batch first, then train it</a:t>
            </a:r>
          </a:p>
          <a:p>
            <a:pPr lvl="1"/>
            <a:r>
              <a:rPr lang="en-US" sz="1800" dirty="0"/>
              <a:t>Batch by batch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D94E3-982D-9040-9639-A8077E5F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1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EE26C18-2A15-434B-8600-0D44E7831160}"/>
              </a:ext>
            </a:extLst>
          </p:cNvPr>
          <p:cNvSpPr/>
          <p:nvPr/>
        </p:nvSpPr>
        <p:spPr>
          <a:xfrm>
            <a:off x="6172200" y="4245335"/>
            <a:ext cx="5330957" cy="1715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2FDB92-8F70-4257-BFA1-DC035EEF357E}"/>
              </a:ext>
            </a:extLst>
          </p:cNvPr>
          <p:cNvSpPr/>
          <p:nvPr/>
        </p:nvSpPr>
        <p:spPr>
          <a:xfrm>
            <a:off x="8851868" y="2412630"/>
            <a:ext cx="2651289" cy="18094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139AC-77B0-42A2-A4A5-37A9249E55D2}"/>
              </a:ext>
            </a:extLst>
          </p:cNvPr>
          <p:cNvSpPr/>
          <p:nvPr/>
        </p:nvSpPr>
        <p:spPr>
          <a:xfrm>
            <a:off x="6172200" y="2413725"/>
            <a:ext cx="2651289" cy="180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82BFD-24F4-DC41-8C5E-A6449C24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Intelligence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C6C4-341A-1247-B86D-DF4B3BC001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Machine Learning:</a:t>
            </a:r>
          </a:p>
          <a:p>
            <a:endParaRPr lang="en-US" dirty="0"/>
          </a:p>
          <a:p>
            <a:r>
              <a:rPr lang="en-US" dirty="0"/>
              <a:t>A computer system learns:</a:t>
            </a:r>
          </a:p>
          <a:p>
            <a:pPr lvl="1"/>
            <a:r>
              <a:rPr lang="en-US" dirty="0"/>
              <a:t>if it </a:t>
            </a:r>
            <a:r>
              <a:rPr lang="en-US" b="1" i="1" dirty="0"/>
              <a:t>improves its performance</a:t>
            </a:r>
            <a:r>
              <a:rPr lang="en-US" dirty="0"/>
              <a:t> or knowledge due to </a:t>
            </a:r>
            <a:r>
              <a:rPr lang="en-US" b="1" i="1" dirty="0"/>
              <a:t>experience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if it </a:t>
            </a:r>
            <a:r>
              <a:rPr lang="en-US" b="1" i="1" dirty="0"/>
              <a:t>adapts</a:t>
            </a:r>
            <a:r>
              <a:rPr lang="en-US" dirty="0"/>
              <a:t> to a </a:t>
            </a:r>
            <a:r>
              <a:rPr lang="en-US" b="1" i="1" dirty="0"/>
              <a:t>changing environment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5A62AB-F1E8-7741-B6A4-E6B8CDDD9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Turing Test</a:t>
            </a:r>
          </a:p>
          <a:p>
            <a:endParaRPr lang="en-US" b="1" dirty="0"/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8ECA98-2553-4DAE-A977-6DFEF579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29" y="2679203"/>
            <a:ext cx="937275" cy="1322091"/>
          </a:xfrm>
          <a:prstGeom prst="rect">
            <a:avLst/>
          </a:prstGeom>
        </p:spPr>
      </p:pic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F4D1485-342B-429D-99AB-77888CB6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804" y="4444275"/>
            <a:ext cx="933465" cy="1289706"/>
          </a:xfrm>
          <a:prstGeom prst="rect">
            <a:avLst/>
          </a:prstGeom>
        </p:spPr>
      </p:pic>
      <p:pic>
        <p:nvPicPr>
          <p:cNvPr id="12" name="Picture 11" descr="A picture containing sitting, camera&#10;&#10;Description automatically generated">
            <a:extLst>
              <a:ext uri="{FF2B5EF4-FFF2-40B4-BE49-F238E27FC236}">
                <a16:creationId xmlns:a16="http://schemas.microsoft.com/office/drawing/2014/main" id="{B1A8DFA3-5321-428F-ABA4-C47D2BD0C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6" r="11919"/>
          <a:stretch/>
        </p:blipFill>
        <p:spPr>
          <a:xfrm>
            <a:off x="9293269" y="2747974"/>
            <a:ext cx="980582" cy="1289304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9263B08-8152-4BF7-BC36-66862D5D8D79}"/>
              </a:ext>
            </a:extLst>
          </p:cNvPr>
          <p:cNvSpPr/>
          <p:nvPr/>
        </p:nvSpPr>
        <p:spPr>
          <a:xfrm>
            <a:off x="10410533" y="2544265"/>
            <a:ext cx="914400" cy="407420"/>
          </a:xfrm>
          <a:prstGeom prst="wedgeRoundRectCallout">
            <a:avLst>
              <a:gd name="adj1" fmla="val -72379"/>
              <a:gd name="adj2" fmla="val 61622"/>
              <a:gd name="adj3" fmla="val 16667"/>
            </a:avLst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Blah!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B44A287-65A0-404D-A29F-BF75AF891918}"/>
              </a:ext>
            </a:extLst>
          </p:cNvPr>
          <p:cNvSpPr/>
          <p:nvPr/>
        </p:nvSpPr>
        <p:spPr>
          <a:xfrm>
            <a:off x="6508129" y="2544265"/>
            <a:ext cx="914400" cy="407419"/>
          </a:xfrm>
          <a:prstGeom prst="wedgeRoundRectCallout">
            <a:avLst>
              <a:gd name="adj1" fmla="val 56487"/>
              <a:gd name="adj2" fmla="val 110552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No!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96A4D4C-1AF7-43C8-BD71-EA658F0BFF27}"/>
              </a:ext>
            </a:extLst>
          </p:cNvPr>
          <p:cNvSpPr/>
          <p:nvPr/>
        </p:nvSpPr>
        <p:spPr>
          <a:xfrm>
            <a:off x="7445404" y="4428087"/>
            <a:ext cx="914400" cy="407419"/>
          </a:xfrm>
          <a:prstGeom prst="wedgeRoundRectCallout">
            <a:avLst>
              <a:gd name="adj1" fmla="val 49270"/>
              <a:gd name="adj2" fmla="val 94355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Blah?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4C8F6-0A35-4D9D-B48B-3D0686843CFE}"/>
              </a:ext>
            </a:extLst>
          </p:cNvPr>
          <p:cNvSpPr txBox="1"/>
          <p:nvPr/>
        </p:nvSpPr>
        <p:spPr>
          <a:xfrm>
            <a:off x="6314611" y="39451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Gill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4ADE3-B761-4DDB-8C4E-04A478BC8ADA}"/>
              </a:ext>
            </a:extLst>
          </p:cNvPr>
          <p:cNvSpPr txBox="1"/>
          <p:nvPr/>
        </p:nvSpPr>
        <p:spPr>
          <a:xfrm>
            <a:off x="8897227" y="3937258"/>
            <a:ext cx="5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Robot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861E8-C074-0D42-8410-ECD049822E61}"/>
              </a:ext>
            </a:extLst>
          </p:cNvPr>
          <p:cNvSpPr txBox="1"/>
          <p:nvPr/>
        </p:nvSpPr>
        <p:spPr>
          <a:xfrm>
            <a:off x="6281987" y="5688013"/>
            <a:ext cx="461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Alex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4526B-4589-1F4A-8EC2-0304CC1D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9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DC50-20E6-5647-816D-10A26FA5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6D992-B3AF-FA41-A4FE-39AF9641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Balanced? </a:t>
            </a:r>
          </a:p>
          <a:p>
            <a:pPr lvl="1"/>
            <a:r>
              <a:rPr lang="en-US" dirty="0"/>
              <a:t>Go ahead and use accuracy!</a:t>
            </a:r>
          </a:p>
          <a:p>
            <a:pPr lvl="1"/>
            <a:endParaRPr lang="en-US" dirty="0"/>
          </a:p>
          <a:p>
            <a:r>
              <a:rPr lang="en-US" dirty="0"/>
              <a:t>Otherwise:</a:t>
            </a:r>
          </a:p>
          <a:p>
            <a:pPr lvl="1"/>
            <a:r>
              <a:rPr lang="en-US" dirty="0"/>
              <a:t>Type I Error (False Positive) </a:t>
            </a:r>
            <a:br>
              <a:rPr lang="en-US" dirty="0"/>
            </a:br>
            <a:r>
              <a:rPr lang="en-US" dirty="0"/>
              <a:t>and Type II Error (False Negative)</a:t>
            </a:r>
          </a:p>
          <a:p>
            <a:pPr lvl="1"/>
            <a:r>
              <a:rPr lang="en-US" dirty="0"/>
              <a:t>Precision and Recall</a:t>
            </a:r>
          </a:p>
          <a:p>
            <a:pPr lvl="1"/>
            <a:r>
              <a:rPr lang="en-US" dirty="0"/>
              <a:t>F-Measure</a:t>
            </a:r>
          </a:p>
          <a:p>
            <a:pPr lvl="1"/>
            <a:r>
              <a:rPr lang="en-US" dirty="0"/>
              <a:t>G-Mean</a:t>
            </a:r>
          </a:p>
          <a:p>
            <a:pPr lvl="1"/>
            <a:r>
              <a:rPr lang="en-US" dirty="0"/>
              <a:t>ROC and AUC</a:t>
            </a:r>
          </a:p>
          <a:p>
            <a:pPr lvl="1"/>
            <a:r>
              <a:rPr lang="en-US" dirty="0"/>
              <a:t>Cohen’s Kappa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02FDE-EADE-A546-B5F2-0E723258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54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DC50-20E6-5647-816D-10A26FA5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DCD87-0B77-49E5-8DF4-3CCA2FC4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7" y="1690688"/>
            <a:ext cx="9276526" cy="446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80736D-2C92-40EF-ADCC-68FF6B94375B}"/>
              </a:ext>
            </a:extLst>
          </p:cNvPr>
          <p:cNvCxnSpPr/>
          <p:nvPr/>
        </p:nvCxnSpPr>
        <p:spPr>
          <a:xfrm>
            <a:off x="1618268" y="5373277"/>
            <a:ext cx="895546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BDFE2-76C0-B243-8FDD-C517ED15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51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E216EC1-6F15-0247-A45A-8715F171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CC14C-52E1-0343-A70C-FF6E8C8F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4D734-2A12-D541-8846-9CE5409E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4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D1809190-7381-D54B-AE6D-EE250FE2D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0777" r="1001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836FC-6133-3049-B5AB-6F8FC29ADF88}"/>
              </a:ext>
            </a:extLst>
          </p:cNvPr>
          <p:cNvSpPr/>
          <p:nvPr/>
        </p:nvSpPr>
        <p:spPr>
          <a:xfrm>
            <a:off x="2227726" y="3514293"/>
            <a:ext cx="1958180" cy="19581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Algorithms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(Tail)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0E3D46-55C7-5946-9078-8A091B5DEB6B}"/>
              </a:ext>
            </a:extLst>
          </p:cNvPr>
          <p:cNvSpPr/>
          <p:nvPr/>
        </p:nvSpPr>
        <p:spPr>
          <a:xfrm>
            <a:off x="1426662" y="2110109"/>
            <a:ext cx="1958180" cy="195818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(Head)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DF2F1-C6EC-7C4B-9AE0-8DA1C4ABB983}"/>
              </a:ext>
            </a:extLst>
          </p:cNvPr>
          <p:cNvSpPr/>
          <p:nvPr/>
        </p:nvSpPr>
        <p:spPr>
          <a:xfrm>
            <a:off x="3028789" y="2110109"/>
            <a:ext cx="1958180" cy="195818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Knowledge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</a:rPr>
              <a:t>(Wings)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A9AE5-2501-4647-B7FE-19ECA8D2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Dragon</a:t>
            </a:r>
          </a:p>
        </p:txBody>
      </p:sp>
    </p:spTree>
    <p:extLst>
      <p:ext uri="{BB962C8B-B14F-4D97-AF65-F5344CB8AC3E}">
        <p14:creationId xmlns:p14="http://schemas.microsoft.com/office/powerpoint/2010/main" val="37123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B2723A2-E1A7-DC4B-A52F-620562BDD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78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2C208-5E97-6648-8C76-7D1B2B8F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5046675"/>
            <a:ext cx="486917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Knight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B56B15-695A-9A4C-B8D9-2F3BC33C5033}"/>
              </a:ext>
            </a:extLst>
          </p:cNvPr>
          <p:cNvSpPr/>
          <p:nvPr/>
        </p:nvSpPr>
        <p:spPr>
          <a:xfrm>
            <a:off x="7444576" y="971523"/>
            <a:ext cx="3615539" cy="3615539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Wisdom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5C2B54-142C-2741-832B-51A2A35D8AB4}"/>
              </a:ext>
            </a:extLst>
          </p:cNvPr>
          <p:cNvSpPr/>
          <p:nvPr/>
        </p:nvSpPr>
        <p:spPr>
          <a:xfrm>
            <a:off x="9101935" y="1787129"/>
            <a:ext cx="1958180" cy="195818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C00000"/>
                </a:solidFill>
              </a:rPr>
              <a:t>Experience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A4B861-9914-DD4C-AE1C-71CCE71E3125}"/>
              </a:ext>
            </a:extLst>
          </p:cNvPr>
          <p:cNvSpPr/>
          <p:nvPr/>
        </p:nvSpPr>
        <p:spPr>
          <a:xfrm>
            <a:off x="6885938" y="3229792"/>
            <a:ext cx="1331122" cy="1331122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r>
              <a:rPr lang="en-US" sz="1600" b="1" dirty="0">
                <a:solidFill>
                  <a:srgbClr val="00B050"/>
                </a:solidFill>
              </a:rPr>
              <a:t>Audacity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EB114-5DFB-9643-8430-C4A9A551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E716-4BE6-4656-88F2-3542AFE0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Spice of Philosophy?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AD4D0-5DDD-4B72-8B0C-D024F03C9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Viga" panose="020B08000300000200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Viga" panose="020B0800030000020004" pitchFamily="34" charset="0"/>
              </a:rPr>
              <a:t>Neo vs. Morpheus</a:t>
            </a:r>
          </a:p>
          <a:p>
            <a:pPr marL="0" indent="0" algn="ctr">
              <a:buNone/>
            </a:pPr>
            <a:r>
              <a:rPr lang="en-US" dirty="0">
                <a:latin typeface="Viga" panose="020B0800030000020004" pitchFamily="34" charset="0"/>
                <a:hlinkClick r:id="rId2"/>
              </a:rPr>
              <a:t>https://www.youtube.com/watch?v=fhrNgXJ__n8</a:t>
            </a:r>
            <a:endParaRPr lang="en-US" dirty="0">
              <a:latin typeface="Viga" panose="020B080003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CE9D-C715-5847-8665-8A09C02F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1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C670-64B2-414C-BCDC-CE276D0F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2834-7FC8-CD4E-B746-3F74E6F94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Inductive bias refers to a set of (explicit or implicit) assumptions made by a learning algorithm in order to perform induction.</a:t>
            </a:r>
          </a:p>
          <a:p>
            <a:r>
              <a:rPr lang="en-CA" dirty="0"/>
              <a:t>In other words, we want to generalize </a:t>
            </a:r>
            <a:r>
              <a:rPr lang="en-CA" b="1" i="1" dirty="0"/>
              <a:t>a finite set of observations</a:t>
            </a:r>
            <a:r>
              <a:rPr lang="en-CA" dirty="0"/>
              <a:t> (training data) into </a:t>
            </a:r>
            <a:r>
              <a:rPr lang="en-CA" b="1" i="1" dirty="0"/>
              <a:t>a general model of the domain</a:t>
            </a:r>
            <a:r>
              <a:rPr lang="en-CA" dirty="0"/>
              <a:t>.</a:t>
            </a:r>
          </a:p>
        </p:txBody>
      </p:sp>
      <p:pic>
        <p:nvPicPr>
          <p:cNvPr id="5" name="Picture 4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C3B38920-2196-614F-9335-68E4D786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46" y="3659041"/>
            <a:ext cx="1045175" cy="2517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D4E8E-A691-A244-AE53-A22B74AE31F1}"/>
              </a:ext>
            </a:extLst>
          </p:cNvPr>
          <p:cNvSpPr txBox="1"/>
          <p:nvPr/>
        </p:nvSpPr>
        <p:spPr>
          <a:xfrm rot="16200000">
            <a:off x="1495200" y="4787196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1: Sunrise around 5:30 to 5:45</a:t>
            </a:r>
          </a:p>
        </p:txBody>
      </p:sp>
      <p:pic>
        <p:nvPicPr>
          <p:cNvPr id="18" name="Picture 17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C30FE9A7-E0E6-AD4F-B131-66669BF5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190" y="3659041"/>
            <a:ext cx="1045175" cy="2517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981F9E-C53B-FE42-B0E1-84CA3F0D966D}"/>
              </a:ext>
            </a:extLst>
          </p:cNvPr>
          <p:cNvSpPr txBox="1"/>
          <p:nvPr/>
        </p:nvSpPr>
        <p:spPr>
          <a:xfrm rot="16200000">
            <a:off x="2912944" y="4787196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2: Sunrise around 5:30 to 5:45</a:t>
            </a:r>
          </a:p>
        </p:txBody>
      </p:sp>
      <p:pic>
        <p:nvPicPr>
          <p:cNvPr id="20" name="Picture 19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6F97B9E9-2EF4-CA4D-8B99-9EE91B18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960" y="3659039"/>
            <a:ext cx="1045175" cy="2517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D9B85-E885-A340-A176-4D66655140AB}"/>
              </a:ext>
            </a:extLst>
          </p:cNvPr>
          <p:cNvSpPr txBox="1"/>
          <p:nvPr/>
        </p:nvSpPr>
        <p:spPr>
          <a:xfrm rot="16200000">
            <a:off x="4324714" y="4787194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3: Sunrise around 5:30 to 5:45</a:t>
            </a:r>
          </a:p>
        </p:txBody>
      </p:sp>
      <p:pic>
        <p:nvPicPr>
          <p:cNvPr id="22" name="Picture 21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D881B178-6E5E-4E47-877E-13B1F6C9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730" y="3659037"/>
            <a:ext cx="1045175" cy="25179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CC25AF-2381-7444-A218-1597CAC50E04}"/>
              </a:ext>
            </a:extLst>
          </p:cNvPr>
          <p:cNvSpPr txBox="1"/>
          <p:nvPr/>
        </p:nvSpPr>
        <p:spPr>
          <a:xfrm rot="16200000">
            <a:off x="5736484" y="4787192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4: Sunrise around 5:30 to 5:45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9AAB2-913C-E048-A39A-8B0B45663A56}"/>
              </a:ext>
            </a:extLst>
          </p:cNvPr>
          <p:cNvSpPr txBox="1"/>
          <p:nvPr/>
        </p:nvSpPr>
        <p:spPr>
          <a:xfrm>
            <a:off x="8276410" y="4733331"/>
            <a:ext cx="129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iga" panose="020B0800030000020004" pitchFamily="34" charset="77"/>
              </a:rPr>
              <a:t>Day 5 ???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DC49EF2-C425-1B44-93E1-312D3D8F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9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0F22-7848-E344-93A4-3FBC2A5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9" name="Content Placeholder 18" descr="A screenshot of text&#10;&#10;Description automatically generated">
            <a:extLst>
              <a:ext uri="{FF2B5EF4-FFF2-40B4-BE49-F238E27FC236}">
                <a16:creationId xmlns:a16="http://schemas.microsoft.com/office/drawing/2014/main" id="{B65C146C-CDC8-1B4C-8EF4-1ADC2B51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090" y="1825625"/>
            <a:ext cx="686981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36006-321A-D84E-B274-923ADBF0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5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1308</Words>
  <Application>Microsoft Macintosh PowerPoint</Application>
  <PresentationFormat>Widescreen</PresentationFormat>
  <Paragraphs>306</Paragraphs>
  <Slides>42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Viga</vt:lpstr>
      <vt:lpstr>Office Theme</vt:lpstr>
      <vt:lpstr>The Art of  Machine Learning</vt:lpstr>
      <vt:lpstr>Overview</vt:lpstr>
      <vt:lpstr>Chapter I: Machine Learning</vt:lpstr>
      <vt:lpstr>Machine Intelligence</vt:lpstr>
      <vt:lpstr>The Dragon</vt:lpstr>
      <vt:lpstr>The Knight</vt:lpstr>
      <vt:lpstr>A Little Spice of Philosophy?</vt:lpstr>
      <vt:lpstr>Inductive Bias</vt:lpstr>
      <vt:lpstr>Terminology</vt:lpstr>
      <vt:lpstr>Version Space and ℇ-exhausted Version Space</vt:lpstr>
      <vt:lpstr>Occam’s Razor</vt:lpstr>
      <vt:lpstr>Sample Complexity</vt:lpstr>
      <vt:lpstr>PAC Learning and Haussler Theorem</vt:lpstr>
      <vt:lpstr>VC Dimension</vt:lpstr>
      <vt:lpstr>VC Dimension – Example</vt:lpstr>
      <vt:lpstr>Bias and Variance</vt:lpstr>
      <vt:lpstr>No Free Lunch Theorem</vt:lpstr>
      <vt:lpstr>Curse of Dimensionality</vt:lpstr>
      <vt:lpstr>Chapter II: Deep Learning</vt:lpstr>
      <vt:lpstr>Artificial Neural Networks</vt:lpstr>
      <vt:lpstr>Convolutional Neural Networks (CNNs)</vt:lpstr>
      <vt:lpstr>CNNs Applications</vt:lpstr>
      <vt:lpstr>Recurrent Neural Networks (RNNs)</vt:lpstr>
      <vt:lpstr>Recurrent Neural Networks – Cont.</vt:lpstr>
      <vt:lpstr>RNNs Applications</vt:lpstr>
      <vt:lpstr>RNNs Applications</vt:lpstr>
      <vt:lpstr>Attention Networks</vt:lpstr>
      <vt:lpstr>Transformers</vt:lpstr>
      <vt:lpstr>Transformers – Cont.</vt:lpstr>
      <vt:lpstr>Generative Adversarial Networks (GANs)</vt:lpstr>
      <vt:lpstr>GANs - Applications</vt:lpstr>
      <vt:lpstr>GANs - Applications</vt:lpstr>
      <vt:lpstr>Chapter III: Engineering</vt:lpstr>
      <vt:lpstr>Documentation</vt:lpstr>
      <vt:lpstr>Documentation – Cont.</vt:lpstr>
      <vt:lpstr>Design Patterns</vt:lpstr>
      <vt:lpstr>Quality Assurance and Metrics</vt:lpstr>
      <vt:lpstr>Chapter IV: Evaluation</vt:lpstr>
      <vt:lpstr>Procedures</vt:lpstr>
      <vt:lpstr>Measures</vt:lpstr>
      <vt:lpstr>Statistical Tests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 Machine Learning</dc:title>
  <dc:creator>Microsoft Office User</dc:creator>
  <cp:lastModifiedBy>Microsoft Office User</cp:lastModifiedBy>
  <cp:revision>21</cp:revision>
  <cp:lastPrinted>2019-07-16T14:03:17Z</cp:lastPrinted>
  <dcterms:created xsi:type="dcterms:W3CDTF">2019-07-16T13:12:02Z</dcterms:created>
  <dcterms:modified xsi:type="dcterms:W3CDTF">2019-07-16T14:07:31Z</dcterms:modified>
</cp:coreProperties>
</file>